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7"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
      <p:font typeface="Trebuchet MS" panose="020B070302020209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F36934-4473-4E56-80B0-4B44DCD81D29}">
  <a:tblStyle styleId="{05F36934-4473-4E56-80B0-4B44DCD81D2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94652"/>
  </p:normalViewPr>
  <p:slideViewPr>
    <p:cSldViewPr snapToGrid="0" snapToObjects="1">
      <p:cViewPr>
        <p:scale>
          <a:sx n="45" d="100"/>
          <a:sy n="45" d="100"/>
        </p:scale>
        <p:origin x="-2104" y="-4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57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5700" b="0" i="0" u="none" strike="noStrike" cap="none">
              <a:solidFill>
                <a:schemeClr val="dk1"/>
              </a:solidFill>
              <a:latin typeface="Calibri"/>
              <a:ea typeface="Calibri"/>
              <a:cs typeface="Calibri"/>
              <a:sym typeface="Calibri"/>
            </a:endParaRPr>
          </a:p>
        </p:txBody>
      </p:sp>
      <p:sp>
        <p:nvSpPr>
          <p:cNvPr id="190" name="Google Shape;19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ide center column">
  <p:cSld name="Wide center column">
    <p:spTree>
      <p:nvGrpSpPr>
        <p:cNvPr id="1" name="Shape 29"/>
        <p:cNvGrpSpPr/>
        <p:nvPr/>
      </p:nvGrpSpPr>
      <p:grpSpPr>
        <a:xfrm>
          <a:off x="0" y="0"/>
          <a:ext cx="0" cy="0"/>
          <a:chOff x="0" y="0"/>
          <a:chExt cx="0" cy="0"/>
        </a:xfrm>
      </p:grpSpPr>
      <p:sp>
        <p:nvSpPr>
          <p:cNvPr id="30" name="Google Shape;30;p2"/>
          <p:cNvSpPr txBox="1">
            <a:spLocks noGrp="1"/>
          </p:cNvSpPr>
          <p:nvPr>
            <p:ph type="body" idx="1"/>
          </p:nvPr>
        </p:nvSpPr>
        <p:spPr>
          <a:xfrm>
            <a:off x="904188" y="6004407"/>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1" name="Google Shape;31;p2"/>
          <p:cNvSpPr txBox="1">
            <a:spLocks noGrp="1"/>
          </p:cNvSpPr>
          <p:nvPr>
            <p:ph type="body" idx="2"/>
          </p:nvPr>
        </p:nvSpPr>
        <p:spPr>
          <a:xfrm>
            <a:off x="922341" y="5273461"/>
            <a:ext cx="10048875"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2" name="Google Shape;32;p2"/>
          <p:cNvSpPr>
            <a:spLocks noGrp="1"/>
          </p:cNvSpPr>
          <p:nvPr>
            <p:ph type="pic" idx="3"/>
          </p:nvPr>
        </p:nvSpPr>
        <p:spPr>
          <a:xfrm>
            <a:off x="914400" y="1143000"/>
            <a:ext cx="4419600" cy="2514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lt1"/>
              </a:buClr>
              <a:buSzPts val="1400"/>
              <a:buFont typeface="Arial"/>
              <a:buNone/>
              <a:defRPr sz="4100" b="0" i="0" u="none" strike="noStrike" cap="none">
                <a:solidFill>
                  <a:schemeClr val="lt1"/>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3" name="Google Shape;33;p2"/>
          <p:cNvSpPr>
            <a:spLocks noGrp="1"/>
          </p:cNvSpPr>
          <p:nvPr>
            <p:ph type="pic" idx="4"/>
          </p:nvPr>
        </p:nvSpPr>
        <p:spPr>
          <a:xfrm>
            <a:off x="38557200" y="1219200"/>
            <a:ext cx="4419600" cy="2514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lt1"/>
              </a:buClr>
              <a:buSzPts val="1400"/>
              <a:buFont typeface="Arial"/>
              <a:buNone/>
              <a:defRPr sz="4100" b="0" i="0" u="none" strike="noStrike" cap="none">
                <a:solidFill>
                  <a:schemeClr val="lt1"/>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4" name="Google Shape;34;p2"/>
          <p:cNvSpPr txBox="1">
            <a:spLocks noGrp="1"/>
          </p:cNvSpPr>
          <p:nvPr>
            <p:ph type="body" idx="5"/>
          </p:nvPr>
        </p:nvSpPr>
        <p:spPr>
          <a:xfrm>
            <a:off x="902600" y="14919072"/>
            <a:ext cx="10058400"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5" name="Google Shape;35;p2"/>
          <p:cNvSpPr txBox="1">
            <a:spLocks noGrp="1"/>
          </p:cNvSpPr>
          <p:nvPr>
            <p:ph type="body" idx="6"/>
          </p:nvPr>
        </p:nvSpPr>
        <p:spPr>
          <a:xfrm>
            <a:off x="922342" y="1422023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6" name="Google Shape;36;p2"/>
          <p:cNvSpPr txBox="1">
            <a:spLocks noGrp="1"/>
          </p:cNvSpPr>
          <p:nvPr>
            <p:ph type="body" idx="7"/>
          </p:nvPr>
        </p:nvSpPr>
        <p:spPr>
          <a:xfrm>
            <a:off x="11587165" y="5996471"/>
            <a:ext cx="20720047"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7" name="Google Shape;37;p2"/>
          <p:cNvSpPr txBox="1">
            <a:spLocks noGrp="1"/>
          </p:cNvSpPr>
          <p:nvPr>
            <p:ph type="body" idx="8"/>
          </p:nvPr>
        </p:nvSpPr>
        <p:spPr>
          <a:xfrm>
            <a:off x="11587166" y="5273461"/>
            <a:ext cx="20720050"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8" name="Google Shape;38;p2"/>
          <p:cNvSpPr txBox="1">
            <a:spLocks noGrp="1"/>
          </p:cNvSpPr>
          <p:nvPr>
            <p:ph type="body" idx="9"/>
          </p:nvPr>
        </p:nvSpPr>
        <p:spPr>
          <a:xfrm>
            <a:off x="11587166" y="21813413"/>
            <a:ext cx="20720050"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39" name="Google Shape;39;p2"/>
          <p:cNvSpPr txBox="1">
            <a:spLocks noGrp="1"/>
          </p:cNvSpPr>
          <p:nvPr>
            <p:ph type="body" idx="13"/>
          </p:nvPr>
        </p:nvSpPr>
        <p:spPr>
          <a:xfrm>
            <a:off x="11587163" y="21082466"/>
            <a:ext cx="20720050"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0" name="Google Shape;40;p2"/>
          <p:cNvSpPr txBox="1">
            <a:spLocks noGrp="1"/>
          </p:cNvSpPr>
          <p:nvPr>
            <p:ph type="body" idx="14"/>
          </p:nvPr>
        </p:nvSpPr>
        <p:spPr>
          <a:xfrm>
            <a:off x="32924750" y="5273461"/>
            <a:ext cx="10047020"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1" name="Google Shape;41;p2"/>
          <p:cNvSpPr txBox="1">
            <a:spLocks noGrp="1"/>
          </p:cNvSpPr>
          <p:nvPr>
            <p:ph type="body" idx="15"/>
          </p:nvPr>
        </p:nvSpPr>
        <p:spPr>
          <a:xfrm>
            <a:off x="32924750" y="6004407"/>
            <a:ext cx="10047020"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2" name="Google Shape;42;p2"/>
          <p:cNvSpPr txBox="1">
            <a:spLocks noGrp="1"/>
          </p:cNvSpPr>
          <p:nvPr>
            <p:ph type="body" idx="16"/>
          </p:nvPr>
        </p:nvSpPr>
        <p:spPr>
          <a:xfrm>
            <a:off x="32919063" y="14280458"/>
            <a:ext cx="10047020"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3" name="Google Shape;43;p2"/>
          <p:cNvSpPr txBox="1">
            <a:spLocks noGrp="1"/>
          </p:cNvSpPr>
          <p:nvPr>
            <p:ph type="body" idx="17"/>
          </p:nvPr>
        </p:nvSpPr>
        <p:spPr>
          <a:xfrm>
            <a:off x="32997778" y="15011405"/>
            <a:ext cx="10052051"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4" name="Google Shape;44;p2"/>
          <p:cNvSpPr txBox="1">
            <a:spLocks noGrp="1"/>
          </p:cNvSpPr>
          <p:nvPr>
            <p:ph type="body" idx="18"/>
          </p:nvPr>
        </p:nvSpPr>
        <p:spPr>
          <a:xfrm>
            <a:off x="32924750" y="25677598"/>
            <a:ext cx="10047020"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5" name="Google Shape;45;p2"/>
          <p:cNvSpPr txBox="1">
            <a:spLocks noGrp="1"/>
          </p:cNvSpPr>
          <p:nvPr>
            <p:ph type="body" idx="19"/>
          </p:nvPr>
        </p:nvSpPr>
        <p:spPr>
          <a:xfrm>
            <a:off x="32905538" y="26436775"/>
            <a:ext cx="10052051"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6" name="Google Shape;46;p2"/>
          <p:cNvSpPr txBox="1">
            <a:spLocks noGrp="1"/>
          </p:cNvSpPr>
          <p:nvPr>
            <p:ph type="title"/>
          </p:nvPr>
        </p:nvSpPr>
        <p:spPr>
          <a:xfrm>
            <a:off x="5932593" y="457202"/>
            <a:ext cx="32009977" cy="1447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lt1"/>
              </a:buClr>
              <a:buSzPts val="1400"/>
              <a:buFont typeface="Trebuchet MS"/>
              <a:buNone/>
              <a:defRPr sz="89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2"/>
          <p:cNvSpPr txBox="1">
            <a:spLocks noGrp="1"/>
          </p:cNvSpPr>
          <p:nvPr>
            <p:ph type="body" idx="20"/>
          </p:nvPr>
        </p:nvSpPr>
        <p:spPr>
          <a:xfrm>
            <a:off x="5932594" y="3185165"/>
            <a:ext cx="31998968" cy="128016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1120"/>
              </a:spcBef>
              <a:spcAft>
                <a:spcPts val="0"/>
              </a:spcAft>
              <a:buClr>
                <a:schemeClr val="lt1"/>
              </a:buClr>
              <a:buSzPts val="1400"/>
              <a:buFont typeface="Arial"/>
              <a:buNone/>
              <a:defRPr sz="56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8" name="Google Shape;48;p2"/>
          <p:cNvSpPr txBox="1">
            <a:spLocks noGrp="1"/>
          </p:cNvSpPr>
          <p:nvPr>
            <p:ph type="body" idx="21"/>
          </p:nvPr>
        </p:nvSpPr>
        <p:spPr>
          <a:xfrm>
            <a:off x="5932594" y="1905005"/>
            <a:ext cx="31998968" cy="128016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1420"/>
              </a:spcBef>
              <a:spcAft>
                <a:spcPts val="0"/>
              </a:spcAft>
              <a:buClr>
                <a:schemeClr val="lt1"/>
              </a:buClr>
              <a:buSzPts val="1400"/>
              <a:buFont typeface="Arial"/>
              <a:buNone/>
              <a:defRPr sz="71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420"/>
              </a:spcBef>
              <a:spcAft>
                <a:spcPts val="0"/>
              </a:spcAft>
              <a:buClr>
                <a:schemeClr val="dk1"/>
              </a:buClr>
              <a:buSzPts val="1400"/>
              <a:buFont typeface="Arial"/>
              <a:buNone/>
              <a:defRPr sz="71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49" name="Google Shape;49;p2"/>
          <p:cNvSpPr txBox="1">
            <a:spLocks noGrp="1"/>
          </p:cNvSpPr>
          <p:nvPr>
            <p:ph type="body" idx="22"/>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0" name="Google Shape;50;p2"/>
          <p:cNvSpPr txBox="1">
            <a:spLocks noGrp="1"/>
          </p:cNvSpPr>
          <p:nvPr>
            <p:ph type="body" idx="23"/>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1" name="Google Shape;51;p2"/>
          <p:cNvSpPr txBox="1">
            <a:spLocks noGrp="1"/>
          </p:cNvSpPr>
          <p:nvPr>
            <p:ph type="body" idx="24"/>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2" name="Google Shape;52;p2"/>
          <p:cNvSpPr txBox="1">
            <a:spLocks noGrp="1"/>
          </p:cNvSpPr>
          <p:nvPr>
            <p:ph type="body" idx="25"/>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3" name="Google Shape;53;p2"/>
          <p:cNvSpPr txBox="1">
            <a:spLocks noGrp="1"/>
          </p:cNvSpPr>
          <p:nvPr>
            <p:ph type="body" idx="26"/>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4" name="Google Shape;54;p2"/>
          <p:cNvSpPr txBox="1">
            <a:spLocks noGrp="1"/>
          </p:cNvSpPr>
          <p:nvPr>
            <p:ph type="body" idx="27"/>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5" name="Google Shape;55;p2"/>
          <p:cNvSpPr txBox="1">
            <a:spLocks noGrp="1"/>
          </p:cNvSpPr>
          <p:nvPr>
            <p:ph type="body" idx="28"/>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6" name="Google Shape;56;p2"/>
          <p:cNvSpPr txBox="1">
            <a:spLocks noGrp="1"/>
          </p:cNvSpPr>
          <p:nvPr>
            <p:ph type="body" idx="29"/>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7" name="Google Shape;57;p2"/>
          <p:cNvSpPr txBox="1">
            <a:spLocks noGrp="1"/>
          </p:cNvSpPr>
          <p:nvPr>
            <p:ph type="body" idx="30"/>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8" name="Google Shape;58;p2"/>
          <p:cNvSpPr txBox="1">
            <a:spLocks noGrp="1"/>
          </p:cNvSpPr>
          <p:nvPr>
            <p:ph type="body" idx="31"/>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59" name="Google Shape;59;p2"/>
          <p:cNvSpPr txBox="1">
            <a:spLocks noGrp="1"/>
          </p:cNvSpPr>
          <p:nvPr>
            <p:ph type="body" idx="32"/>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0" name="Google Shape;60;p2"/>
          <p:cNvSpPr txBox="1">
            <a:spLocks noGrp="1"/>
          </p:cNvSpPr>
          <p:nvPr>
            <p:ph type="body" idx="33"/>
          </p:nvPr>
        </p:nvSpPr>
        <p:spPr>
          <a:xfrm>
            <a:off x="-10408283" y="21259802"/>
            <a:ext cx="10056813" cy="86160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20"/>
              </a:spcBef>
              <a:spcAft>
                <a:spcPts val="0"/>
              </a:spcAft>
              <a:buClr>
                <a:schemeClr val="dk1"/>
              </a:buClr>
              <a:buSzPts val="1400"/>
              <a:buFont typeface="Arial"/>
              <a:buNone/>
              <a:defRPr sz="2600" b="0" i="0" u="none" strike="noStrike" cap="none">
                <a:solidFill>
                  <a:schemeClr val="dk1"/>
                </a:solidFill>
                <a:latin typeface="Trebuchet MS"/>
                <a:ea typeface="Trebuchet MS"/>
                <a:cs typeface="Trebuchet MS"/>
                <a:sym typeface="Trebuchet MS"/>
              </a:defRPr>
            </a:lvl1pPr>
            <a:lvl2pPr marL="914400" marR="0" lvl="1"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2pPr>
            <a:lvl3pPr marL="1371600" marR="0" lvl="2"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3pPr>
            <a:lvl4pPr marL="1828800" marR="0" lvl="3"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4pPr>
            <a:lvl5pPr marL="2286000" marR="0" lvl="4" indent="-393700" algn="l" rtl="0">
              <a:lnSpc>
                <a:spcPct val="100000"/>
              </a:lnSpc>
              <a:spcBef>
                <a:spcPts val="520"/>
              </a:spcBef>
              <a:spcAft>
                <a:spcPts val="0"/>
              </a:spcAft>
              <a:buClr>
                <a:schemeClr val="dk1"/>
              </a:buClr>
              <a:buSzPts val="2600"/>
              <a:buFont typeface="Arial"/>
              <a:buChar char="»"/>
              <a:defRPr sz="2600" b="0" i="0" u="none" strike="noStrike" cap="none">
                <a:solidFill>
                  <a:schemeClr val="dk1"/>
                </a:solidFill>
                <a:latin typeface="Trebuchet MS"/>
                <a:ea typeface="Trebuchet MS"/>
                <a:cs typeface="Trebuchet MS"/>
                <a:sym typeface="Trebuchet MS"/>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1" name="Google Shape;61;p2"/>
          <p:cNvSpPr>
            <a:spLocks noGrp="1"/>
          </p:cNvSpPr>
          <p:nvPr>
            <p:ph type="pic" idx="34"/>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2" name="Google Shape;62;p2"/>
          <p:cNvSpPr>
            <a:spLocks noGrp="1"/>
          </p:cNvSpPr>
          <p:nvPr>
            <p:ph type="pic" idx="35"/>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3" name="Google Shape;63;p2"/>
          <p:cNvSpPr>
            <a:spLocks noGrp="1"/>
          </p:cNvSpPr>
          <p:nvPr>
            <p:ph type="pic" idx="36"/>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4" name="Google Shape;64;p2"/>
          <p:cNvSpPr>
            <a:spLocks noGrp="1"/>
          </p:cNvSpPr>
          <p:nvPr>
            <p:ph type="pic" idx="37"/>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5" name="Google Shape;65;p2"/>
          <p:cNvSpPr>
            <a:spLocks noGrp="1"/>
          </p:cNvSpPr>
          <p:nvPr>
            <p:ph type="pic" idx="38"/>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6" name="Google Shape;66;p2"/>
          <p:cNvSpPr>
            <a:spLocks noGrp="1"/>
          </p:cNvSpPr>
          <p:nvPr>
            <p:ph type="pic" idx="39"/>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7" name="Google Shape;67;p2"/>
          <p:cNvSpPr>
            <a:spLocks noGrp="1"/>
          </p:cNvSpPr>
          <p:nvPr>
            <p:ph type="pic" idx="40"/>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8" name="Google Shape;68;p2"/>
          <p:cNvSpPr>
            <a:spLocks noGrp="1"/>
          </p:cNvSpPr>
          <p:nvPr>
            <p:ph type="pic" idx="41"/>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69" name="Google Shape;69;p2"/>
          <p:cNvSpPr>
            <a:spLocks noGrp="1"/>
          </p:cNvSpPr>
          <p:nvPr>
            <p:ph type="pic" idx="42"/>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0" name="Google Shape;70;p2"/>
          <p:cNvSpPr>
            <a:spLocks noGrp="1"/>
          </p:cNvSpPr>
          <p:nvPr>
            <p:ph type="pic" idx="43"/>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1" name="Google Shape;71;p2"/>
          <p:cNvSpPr>
            <a:spLocks noGrp="1"/>
          </p:cNvSpPr>
          <p:nvPr>
            <p:ph type="pic" idx="44"/>
          </p:nvPr>
        </p:nvSpPr>
        <p:spPr>
          <a:xfrm>
            <a:off x="-9326880" y="25313642"/>
            <a:ext cx="7909559" cy="48401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820"/>
              </a:spcBef>
              <a:spcAft>
                <a:spcPts val="0"/>
              </a:spcAft>
              <a:buClr>
                <a:schemeClr val="dk2"/>
              </a:buClr>
              <a:buSzPts val="1400"/>
              <a:buFont typeface="Arial"/>
              <a:buNone/>
              <a:defRPr sz="4100" b="0" i="0" u="none" strike="noStrike" cap="none">
                <a:solidFill>
                  <a:schemeClr val="dk2"/>
                </a:solidFill>
                <a:latin typeface="Calibri"/>
                <a:ea typeface="Calibri"/>
                <a:cs typeface="Calibri"/>
                <a:sym typeface="Calibri"/>
              </a:defRPr>
            </a:lvl1pPr>
            <a:lvl2pPr marR="0" lvl="1"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R="0" lvl="2"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R="0" lvl="3"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R="0" lvl="4"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R="0" lvl="5"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R="0" lvl="6"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R="0" lvl="7"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R="0" lvl="8"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2" name="Google Shape;72;p2"/>
          <p:cNvSpPr txBox="1">
            <a:spLocks noGrp="1"/>
          </p:cNvSpPr>
          <p:nvPr>
            <p:ph type="body" idx="45"/>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3" name="Google Shape;73;p2"/>
          <p:cNvSpPr txBox="1">
            <a:spLocks noGrp="1"/>
          </p:cNvSpPr>
          <p:nvPr>
            <p:ph type="body" idx="46"/>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4" name="Google Shape;74;p2"/>
          <p:cNvSpPr txBox="1">
            <a:spLocks noGrp="1"/>
          </p:cNvSpPr>
          <p:nvPr>
            <p:ph type="body" idx="47"/>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5" name="Google Shape;75;p2"/>
          <p:cNvSpPr txBox="1">
            <a:spLocks noGrp="1"/>
          </p:cNvSpPr>
          <p:nvPr>
            <p:ph type="body" idx="48"/>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6" name="Google Shape;76;p2"/>
          <p:cNvSpPr txBox="1">
            <a:spLocks noGrp="1"/>
          </p:cNvSpPr>
          <p:nvPr>
            <p:ph type="body" idx="49"/>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7" name="Google Shape;77;p2"/>
          <p:cNvSpPr txBox="1">
            <a:spLocks noGrp="1"/>
          </p:cNvSpPr>
          <p:nvPr>
            <p:ph type="body" idx="50"/>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8" name="Google Shape;78;p2"/>
          <p:cNvSpPr txBox="1">
            <a:spLocks noGrp="1"/>
          </p:cNvSpPr>
          <p:nvPr>
            <p:ph type="body" idx="51"/>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79" name="Google Shape;79;p2"/>
          <p:cNvSpPr txBox="1">
            <a:spLocks noGrp="1"/>
          </p:cNvSpPr>
          <p:nvPr>
            <p:ph type="body" idx="52"/>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0" name="Google Shape;80;p2"/>
          <p:cNvSpPr txBox="1">
            <a:spLocks noGrp="1"/>
          </p:cNvSpPr>
          <p:nvPr>
            <p:ph type="body" idx="53"/>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1" name="Google Shape;81;p2"/>
          <p:cNvSpPr txBox="1">
            <a:spLocks noGrp="1"/>
          </p:cNvSpPr>
          <p:nvPr>
            <p:ph type="body" idx="54"/>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2" name="Google Shape;82;p2"/>
          <p:cNvSpPr txBox="1">
            <a:spLocks noGrp="1"/>
          </p:cNvSpPr>
          <p:nvPr>
            <p:ph type="body" idx="55"/>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3" name="Google Shape;83;p2"/>
          <p:cNvSpPr txBox="1">
            <a:spLocks noGrp="1"/>
          </p:cNvSpPr>
          <p:nvPr>
            <p:ph type="body" idx="56"/>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4" name="Google Shape;84;p2"/>
          <p:cNvSpPr txBox="1">
            <a:spLocks noGrp="1"/>
          </p:cNvSpPr>
          <p:nvPr>
            <p:ph type="body" idx="57"/>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
        <p:nvSpPr>
          <p:cNvPr id="85" name="Google Shape;85;p2"/>
          <p:cNvSpPr txBox="1">
            <a:spLocks noGrp="1"/>
          </p:cNvSpPr>
          <p:nvPr>
            <p:ph type="body" idx="58"/>
          </p:nvPr>
        </p:nvSpPr>
        <p:spPr>
          <a:xfrm>
            <a:off x="-10408284" y="18295723"/>
            <a:ext cx="10050464" cy="738611"/>
          </a:xfrm>
          <a:prstGeom prst="rect">
            <a:avLst/>
          </a:prstGeom>
          <a:solidFill>
            <a:srgbClr val="2C3F71"/>
          </a:solidFill>
          <a:ln>
            <a:noFill/>
          </a:ln>
        </p:spPr>
        <p:txBody>
          <a:bodyPr spcFirstLastPara="1" wrap="square" lIns="91425" tIns="91425" rIns="91425" bIns="91425" anchor="ctr" anchorCtr="0">
            <a:noAutofit/>
          </a:bodyPr>
          <a:lstStyle>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43891199" cy="4800600"/>
          </a:xfrm>
          <a:prstGeom prst="rect">
            <a:avLst/>
          </a:prstGeom>
          <a:gradFill>
            <a:gsLst>
              <a:gs pos="0">
                <a:srgbClr val="4E29AA"/>
              </a:gs>
              <a:gs pos="100000">
                <a:srgbClr val="1E123D"/>
              </a:gs>
            </a:gsLst>
            <a:lin ang="5400012" scaled="0"/>
          </a:gradFill>
          <a:ln w="9525" cap="flat" cmpd="sng">
            <a:solidFill>
              <a:schemeClr val="dk1"/>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rgbClr val="FF0000"/>
              </a:solidFill>
              <a:latin typeface="Calibri"/>
              <a:ea typeface="Calibri"/>
              <a:cs typeface="Calibri"/>
              <a:sym typeface="Calibri"/>
            </a:endParaRPr>
          </a:p>
        </p:txBody>
      </p:sp>
      <p:sp>
        <p:nvSpPr>
          <p:cNvPr id="11" name="Google Shape;11;p1"/>
          <p:cNvSpPr/>
          <p:nvPr/>
        </p:nvSpPr>
        <p:spPr>
          <a:xfrm>
            <a:off x="914400" y="5257800"/>
            <a:ext cx="10058400" cy="26746199"/>
          </a:xfrm>
          <a:prstGeom prst="rect">
            <a:avLst/>
          </a:prstGeom>
          <a:solidFill>
            <a:schemeClr val="lt1"/>
          </a:solidFill>
          <a:ln w="9525" cap="flat" cmpd="sng">
            <a:solidFill>
              <a:schemeClr val="dk2"/>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Calibri"/>
              <a:ea typeface="Calibri"/>
              <a:cs typeface="Calibri"/>
              <a:sym typeface="Calibri"/>
            </a:endParaRPr>
          </a:p>
        </p:txBody>
      </p:sp>
      <p:sp>
        <p:nvSpPr>
          <p:cNvPr id="12" name="Google Shape;12;p1"/>
          <p:cNvSpPr/>
          <p:nvPr/>
        </p:nvSpPr>
        <p:spPr>
          <a:xfrm>
            <a:off x="0" y="4805363"/>
            <a:ext cx="43891199" cy="152400"/>
          </a:xfrm>
          <a:prstGeom prst="rect">
            <a:avLst/>
          </a:prstGeom>
          <a:solidFill>
            <a:srgbClr val="2C3F71"/>
          </a:solid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819153" y="32232603"/>
            <a:ext cx="2514600" cy="356666"/>
          </a:xfrm>
          <a:prstGeom prst="rect">
            <a:avLst/>
          </a:prstGeom>
          <a:noFill/>
          <a:ln>
            <a:noFill/>
          </a:ln>
        </p:spPr>
        <p:txBody>
          <a:bodyPr spcFirstLastPara="1" wrap="square" lIns="91225" tIns="45600" rIns="91225" bIns="45600" anchor="t" anchorCtr="0">
            <a:noAutofit/>
          </a:bodyPr>
          <a:lstStyle/>
          <a:p>
            <a:pPr marL="0" marR="0" lvl="0" indent="0" algn="l" rtl="0">
              <a:lnSpc>
                <a:spcPct val="65000"/>
              </a:lnSpc>
              <a:spcBef>
                <a:spcPts val="0"/>
              </a:spcBef>
              <a:spcAft>
                <a:spcPts val="0"/>
              </a:spcAft>
              <a:buClr>
                <a:srgbClr val="000000"/>
              </a:buClr>
              <a:buSzPts val="600"/>
              <a:buFont typeface="Arial"/>
              <a:buNone/>
            </a:pPr>
            <a:r>
              <a:rPr lang="en-US" sz="600" b="1" i="0" u="none" strike="noStrike" cap="none">
                <a:solidFill>
                  <a:srgbClr val="BFBFBF"/>
                </a:solidFill>
                <a:latin typeface="Arial"/>
                <a:ea typeface="Arial"/>
                <a:cs typeface="Arial"/>
                <a:sym typeface="Arial"/>
              </a:rPr>
              <a:t>RESEARCH POSTER PRESENTATION DESIGN © 2011</a:t>
            </a:r>
            <a:endParaRPr sz="600" b="1" i="0" u="none" strike="noStrike" cap="none">
              <a:solidFill>
                <a:srgbClr val="BFBFBF"/>
              </a:solidFill>
              <a:latin typeface="Arial"/>
              <a:ea typeface="Arial"/>
              <a:cs typeface="Arial"/>
              <a:sym typeface="Arial"/>
            </a:endParaRPr>
          </a:p>
          <a:p>
            <a:pPr marL="0" marR="0" lvl="0" indent="0" algn="l" rtl="0">
              <a:lnSpc>
                <a:spcPct val="65000"/>
              </a:lnSpc>
              <a:spcBef>
                <a:spcPts val="550"/>
              </a:spcBef>
              <a:spcAft>
                <a:spcPts val="0"/>
              </a:spcAft>
              <a:buClr>
                <a:srgbClr val="000000"/>
              </a:buClr>
              <a:buSzPts val="1100"/>
              <a:buFont typeface="Arial"/>
              <a:buNone/>
            </a:pPr>
            <a:r>
              <a:rPr lang="en-US" sz="1100" b="1" i="0" u="none" strike="noStrike" cap="none">
                <a:solidFill>
                  <a:srgbClr val="BFBFBF"/>
                </a:solidFill>
                <a:latin typeface="Arial"/>
                <a:ea typeface="Arial"/>
                <a:cs typeface="Arial"/>
                <a:sym typeface="Arial"/>
              </a:rPr>
              <a:t>www.PosterPresentations.com</a:t>
            </a:r>
            <a:endParaRPr sz="1400" b="0" i="0" u="none" strike="noStrike" cap="none">
              <a:solidFill>
                <a:srgbClr val="000000"/>
              </a:solidFill>
              <a:latin typeface="Arial"/>
              <a:ea typeface="Arial"/>
              <a:cs typeface="Arial"/>
              <a:sym typeface="Arial"/>
            </a:endParaRPr>
          </a:p>
        </p:txBody>
      </p:sp>
      <p:sp>
        <p:nvSpPr>
          <p:cNvPr id="14" name="Google Shape;14;p1"/>
          <p:cNvSpPr/>
          <p:nvPr/>
        </p:nvSpPr>
        <p:spPr>
          <a:xfrm>
            <a:off x="32918400" y="5257800"/>
            <a:ext cx="10058400" cy="26746199"/>
          </a:xfrm>
          <a:prstGeom prst="rect">
            <a:avLst/>
          </a:prstGeom>
          <a:solidFill>
            <a:schemeClr val="lt1"/>
          </a:solidFill>
          <a:ln w="9525" cap="flat" cmpd="sng">
            <a:solidFill>
              <a:schemeClr val="dk2"/>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Calibri"/>
              <a:ea typeface="Calibri"/>
              <a:cs typeface="Calibri"/>
              <a:sym typeface="Calibri"/>
            </a:endParaRPr>
          </a:p>
        </p:txBody>
      </p:sp>
      <p:sp>
        <p:nvSpPr>
          <p:cNvPr id="15" name="Google Shape;15;p1"/>
          <p:cNvSpPr/>
          <p:nvPr/>
        </p:nvSpPr>
        <p:spPr>
          <a:xfrm>
            <a:off x="11582405" y="5257800"/>
            <a:ext cx="20724813" cy="26746199"/>
          </a:xfrm>
          <a:prstGeom prst="rect">
            <a:avLst/>
          </a:prstGeom>
          <a:solidFill>
            <a:schemeClr val="lt1"/>
          </a:solidFill>
          <a:ln w="9525" cap="flat" cmpd="sng">
            <a:solidFill>
              <a:schemeClr val="dk2"/>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Calibri"/>
              <a:ea typeface="Calibri"/>
              <a:cs typeface="Calibri"/>
              <a:sym typeface="Calibri"/>
            </a:endParaRPr>
          </a:p>
        </p:txBody>
      </p:sp>
      <p:sp>
        <p:nvSpPr>
          <p:cNvPr id="16" name="Google Shape;16;p1"/>
          <p:cNvSpPr/>
          <p:nvPr/>
        </p:nvSpPr>
        <p:spPr>
          <a:xfrm>
            <a:off x="44222128" y="0"/>
            <a:ext cx="10050464" cy="32918401"/>
          </a:xfrm>
          <a:prstGeom prst="rect">
            <a:avLst/>
          </a:prstGeom>
          <a:solidFill>
            <a:srgbClr val="0C0C0C"/>
          </a:solidFill>
          <a:ln w="25400" cap="flat" cmpd="sng">
            <a:solidFill>
              <a:srgbClr val="5C982B"/>
            </a:solidFill>
            <a:prstDash val="solid"/>
            <a:round/>
            <a:headEnd type="none" w="sm" len="sm"/>
            <a:tailEnd type="none" w="sm" len="sm"/>
          </a:ln>
        </p:spPr>
        <p:txBody>
          <a:bodyPr spcFirstLastPara="1" wrap="square" lIns="182800" tIns="365600" rIns="182800" bIns="182800"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US" sz="4100" b="1" i="0" u="none" strike="noStrike" cap="none">
                <a:solidFill>
                  <a:schemeClr val="lt1"/>
                </a:solidFill>
                <a:latin typeface="Trebuchet MS"/>
                <a:ea typeface="Trebuchet MS"/>
                <a:cs typeface="Trebuchet MS"/>
                <a:sym typeface="Trebuchet MS"/>
              </a:rPr>
              <a:t>QUICK TIPS</a:t>
            </a:r>
            <a:endParaRPr sz="41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100"/>
              <a:buFont typeface="Arial"/>
              <a:buNone/>
            </a:pPr>
            <a:r>
              <a:rPr lang="en-US" sz="4100" b="1" i="0" u="none" strike="noStrike" cap="none">
                <a:solidFill>
                  <a:srgbClr val="FFFF00"/>
                </a:solidFill>
                <a:latin typeface="Trebuchet MS"/>
                <a:ea typeface="Trebuchet MS"/>
                <a:cs typeface="Trebuchet MS"/>
                <a:sym typeface="Trebuchet MS"/>
              </a:rPr>
              <a:t>(--THIS SECTION DOES NOT PRINT--)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This PowerPoint template requires basic PowerPoint (version 2007 or newer) skills. Below is a list of commonly asked questions specific to this template. </a:t>
            </a:r>
            <a:br>
              <a:rPr lang="en-US" sz="3200" b="0" i="0" u="none" strike="noStrike" cap="none">
                <a:solidFill>
                  <a:schemeClr val="lt1"/>
                </a:solidFill>
                <a:latin typeface="Trebuchet MS"/>
                <a:ea typeface="Trebuchet MS"/>
                <a:cs typeface="Trebuchet MS"/>
                <a:sym typeface="Trebuchet MS"/>
              </a:rPr>
            </a:br>
            <a:r>
              <a:rPr lang="en-US" sz="3200" b="0" i="0" u="none" strike="noStrike" cap="none">
                <a:solidFill>
                  <a:schemeClr val="lt1"/>
                </a:solidFill>
                <a:latin typeface="Trebuchet MS"/>
                <a:ea typeface="Trebuchet MS"/>
                <a:cs typeface="Trebuchet MS"/>
                <a:sym typeface="Trebuchet MS"/>
              </a:rPr>
              <a:t>If you are using an older version of PowerPoint some template features may not work properly.</a:t>
            </a:r>
            <a:endParaRPr sz="41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4100"/>
              <a:buFont typeface="Arial"/>
              <a:buNone/>
            </a:pPr>
            <a:endParaRPr sz="4100" b="1" i="0" u="none" strike="noStrike" cap="none">
              <a:solidFill>
                <a:srgbClr val="FFFF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100"/>
              <a:buFont typeface="Arial"/>
              <a:buNone/>
            </a:pPr>
            <a:r>
              <a:rPr lang="en-US" sz="4100" b="1" i="0" u="none" strike="noStrike" cap="none">
                <a:solidFill>
                  <a:schemeClr val="lt1"/>
                </a:solidFill>
                <a:latin typeface="Trebuchet MS"/>
                <a:ea typeface="Trebuchet MS"/>
                <a:cs typeface="Trebuchet MS"/>
                <a:sym typeface="Trebuchet MS"/>
              </a:rPr>
              <a:t>Using the template</a:t>
            </a:r>
            <a:endParaRPr sz="41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FFFF00"/>
              </a:buClr>
              <a:buSzPts val="3200"/>
              <a:buFont typeface="Trebuchet MS"/>
              <a:buNone/>
            </a:pPr>
            <a:r>
              <a:rPr lang="en-US" sz="3200" b="1" i="0" u="none" strike="noStrike" cap="none">
                <a:solidFill>
                  <a:srgbClr val="FFFF00"/>
                </a:solidFill>
                <a:latin typeface="Trebuchet MS"/>
                <a:ea typeface="Trebuchet MS"/>
                <a:cs typeface="Trebuchet MS"/>
                <a:sym typeface="Trebuchet MS"/>
              </a:rPr>
              <a:t>Verifying the quality of your graphics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Go to the 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3200" b="0" i="0" u="none" strike="noStrike" cap="none">
                <a:solidFill>
                  <a:schemeClr val="lt1"/>
                </a:solidFill>
                <a:latin typeface="Trebuchet MS"/>
                <a:ea typeface="Trebuchet MS"/>
                <a:cs typeface="Trebuchet MS"/>
                <a:sym typeface="Trebuchet MS"/>
              </a:rPr>
            </a:b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Using the placeholders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To add text to this template click inside a placeholder and type in or paste your text. To move a placeholder, click on it </a:t>
            </a:r>
            <a:r>
              <a:rPr lang="en-US" sz="3200" b="0" i="0" u="sng" strike="noStrike" cap="none">
                <a:solidFill>
                  <a:schemeClr val="lt1"/>
                </a:solidFill>
                <a:latin typeface="Trebuchet MS"/>
                <a:ea typeface="Trebuchet MS"/>
                <a:cs typeface="Trebuchet MS"/>
                <a:sym typeface="Trebuchet MS"/>
              </a:rPr>
              <a:t>once</a:t>
            </a:r>
            <a:r>
              <a:rPr lang="en-US" sz="3200" b="0" i="0" u="none" strike="noStrike" cap="none">
                <a:solidFill>
                  <a:schemeClr val="lt1"/>
                </a:solidFill>
                <a:latin typeface="Trebuchet MS"/>
                <a:ea typeface="Trebuchet MS"/>
                <a:cs typeface="Trebuchet MS"/>
                <a:sym typeface="Trebuchet MS"/>
              </a:rPr>
              <a:t> (to select it), place your cursor on its frame and your cursor will change to this symbol:         Then, click </a:t>
            </a:r>
            <a:r>
              <a:rPr lang="en-US" sz="3200" b="0" i="0" u="sng" strike="noStrike" cap="none">
                <a:solidFill>
                  <a:schemeClr val="lt1"/>
                </a:solidFill>
                <a:latin typeface="Trebuchet MS"/>
                <a:ea typeface="Trebuchet MS"/>
                <a:cs typeface="Trebuchet MS"/>
                <a:sym typeface="Trebuchet MS"/>
              </a:rPr>
              <a:t>once</a:t>
            </a:r>
            <a:r>
              <a:rPr lang="en-US" sz="3200" b="0" i="0" u="none" strike="noStrike" cap="none">
                <a:solidFill>
                  <a:schemeClr val="lt1"/>
                </a:solidFill>
                <a:latin typeface="Trebuchet MS"/>
                <a:ea typeface="Trebuchet MS"/>
                <a:cs typeface="Trebuchet MS"/>
                <a:sym typeface="Trebuchet MS"/>
              </a:rPr>
              <a:t> and drag it to its new location where you can resize it as needed. Additional placeholders can be found on the left side of this template.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Modifying the layout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This template has four</a:t>
            </a: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different column layouts.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chemeClr val="lt1"/>
                </a:solidFill>
                <a:latin typeface="Trebuchet MS"/>
                <a:ea typeface="Trebuchet MS"/>
                <a:cs typeface="Trebuchet MS"/>
                <a:sym typeface="Trebuchet MS"/>
              </a:rPr>
              <a:t>Right-click</a:t>
            </a:r>
            <a:r>
              <a:rPr lang="en-US" sz="3200" b="0" i="0" u="none" strike="noStrike" cap="none">
                <a:solidFill>
                  <a:schemeClr val="lt1"/>
                </a:solidFill>
                <a:latin typeface="Trebuchet MS"/>
                <a:ea typeface="Trebuchet MS"/>
                <a:cs typeface="Trebuchet MS"/>
                <a:sym typeface="Trebuchet MS"/>
              </a:rPr>
              <a:t> your mouse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on the background 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click on “Layout” to see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the layout options.</a:t>
            </a: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lt1"/>
              </a:buClr>
              <a:buSzPts val="3200"/>
              <a:buFont typeface="Trebuchet MS"/>
              <a:buNone/>
            </a:pPr>
            <a:r>
              <a:rPr lang="en-US" sz="3200" b="0" i="0" u="none" strike="noStrike" cap="none">
                <a:solidFill>
                  <a:schemeClr val="lt1"/>
                </a:solidFill>
                <a:latin typeface="Trebuchet MS"/>
                <a:ea typeface="Trebuchet MS"/>
                <a:cs typeface="Trebuchet MS"/>
                <a:sym typeface="Trebuchet MS"/>
              </a:rPr>
              <a:t>The columns in the provided layouts are fixed and cannot be moved but advanced users can modify any layout by going to VIEW and then SLIDE MASTER.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Calibri"/>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Importing text and graphics from external 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sng" strike="noStrike" cap="none">
                <a:solidFill>
                  <a:schemeClr val="lt1"/>
                </a:solidFill>
                <a:latin typeface="Trebuchet MS"/>
                <a:ea typeface="Trebuchet MS"/>
                <a:cs typeface="Trebuchet MS"/>
                <a:sym typeface="Trebuchet MS"/>
              </a:rPr>
              <a:t>TEXT: </a:t>
            </a:r>
            <a:r>
              <a:rPr lang="en-US" sz="3200" b="0" i="0" u="none" strike="noStrike" cap="none">
                <a:solidFill>
                  <a:schemeClr val="lt1"/>
                </a:solidFill>
                <a:latin typeface="Trebuchet MS"/>
                <a:ea typeface="Trebuchet MS"/>
                <a:cs typeface="Trebuchet MS"/>
                <a:sym typeface="Trebuchet MS"/>
              </a:rPr>
              <a:t>Paste or type your text into a pre-existing placeholder or drag in a new placeholder from the left side of the template. Move it anywhere as needed.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sng" strike="noStrike" cap="none">
                <a:solidFill>
                  <a:schemeClr val="lt1"/>
                </a:solidFill>
                <a:latin typeface="Trebuchet MS"/>
                <a:ea typeface="Trebuchet MS"/>
                <a:cs typeface="Trebuchet MS"/>
                <a:sym typeface="Trebuchet MS"/>
              </a:rPr>
              <a:t>PHOTOS: </a:t>
            </a:r>
            <a:r>
              <a:rPr lang="en-US" sz="3200" b="0" i="0" u="none" strike="noStrike" cap="none">
                <a:solidFill>
                  <a:schemeClr val="lt1"/>
                </a:solidFill>
                <a:latin typeface="Trebuchet MS"/>
                <a:ea typeface="Trebuchet MS"/>
                <a:cs typeface="Trebuchet MS"/>
                <a:sym typeface="Trebuchet MS"/>
              </a:rPr>
              <a:t>Drag in a picture placeholder, size it </a:t>
            </a:r>
            <a:r>
              <a:rPr lang="en-US" sz="3200" b="0" i="0" u="sng" strike="noStrike" cap="none">
                <a:solidFill>
                  <a:schemeClr val="lt1"/>
                </a:solidFill>
                <a:latin typeface="Trebuchet MS"/>
                <a:ea typeface="Trebuchet MS"/>
                <a:cs typeface="Trebuchet MS"/>
                <a:sym typeface="Trebuchet MS"/>
              </a:rPr>
              <a:t>first</a:t>
            </a:r>
            <a:r>
              <a:rPr lang="en-US" sz="3200" b="0" i="0" u="none" strike="noStrike" cap="none">
                <a:solidFill>
                  <a:schemeClr val="lt1"/>
                </a:solidFill>
                <a:latin typeface="Trebuchet MS"/>
                <a:ea typeface="Trebuchet MS"/>
                <a:cs typeface="Trebuchet MS"/>
                <a:sym typeface="Trebuchet MS"/>
              </a:rPr>
              <a:t>, click in it and insert a photo from the menu.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sng" strike="noStrike" cap="none">
                <a:solidFill>
                  <a:schemeClr val="lt1"/>
                </a:solidFill>
                <a:latin typeface="Trebuchet MS"/>
                <a:ea typeface="Trebuchet MS"/>
                <a:cs typeface="Trebuchet MS"/>
                <a:sym typeface="Trebuchet MS"/>
              </a:rPr>
              <a:t>TABLES: </a:t>
            </a:r>
            <a:r>
              <a:rPr lang="en-US" sz="3200" b="0" i="0" u="none" strike="noStrike" cap="none">
                <a:solidFill>
                  <a:schemeClr val="lt1"/>
                </a:solidFill>
                <a:latin typeface="Trebuchet MS"/>
                <a:ea typeface="Trebuchet MS"/>
                <a:cs typeface="Trebuchet MS"/>
                <a:sym typeface="Trebuchet MS"/>
              </a:rPr>
              <a:t>You can copy and paste a table from an external document onto this poster template. To adjust  the way the text fits within the cells of a table that has been pasted, </a:t>
            </a:r>
            <a:r>
              <a:rPr lang="en-US" sz="3200" b="0" i="0" u="sng" strike="noStrike" cap="none">
                <a:solidFill>
                  <a:schemeClr val="lt1"/>
                </a:solidFill>
                <a:latin typeface="Trebuchet MS"/>
                <a:ea typeface="Trebuchet MS"/>
                <a:cs typeface="Trebuchet MS"/>
                <a:sym typeface="Trebuchet MS"/>
              </a:rPr>
              <a:t>right-click</a:t>
            </a:r>
            <a:r>
              <a:rPr lang="en-US" sz="3200" b="0" i="0" u="none" strike="noStrike" cap="none">
                <a:solidFill>
                  <a:schemeClr val="lt1"/>
                </a:solidFill>
                <a:latin typeface="Trebuchet MS"/>
                <a:ea typeface="Trebuchet MS"/>
                <a:cs typeface="Trebuchet MS"/>
                <a:sym typeface="Trebuchet MS"/>
              </a:rPr>
              <a:t> on the table, click FORMAT SHAPE  then click on TEXT BOX and change the INTERNAL MARGIN values to 0.25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Modifying the color scheme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To change the color scheme of this template go to the “Design” menu and click on “Colors”. You can choose from the provide color combinations or you can create your own.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a:off x="-10402387" y="-19598"/>
            <a:ext cx="10050464" cy="32918401"/>
          </a:xfrm>
          <a:prstGeom prst="rect">
            <a:avLst/>
          </a:prstGeom>
          <a:solidFill>
            <a:srgbClr val="0C0C0C"/>
          </a:solidFill>
          <a:ln w="25400" cap="flat" cmpd="sng">
            <a:solidFill>
              <a:srgbClr val="5C982B"/>
            </a:solidFill>
            <a:prstDash val="solid"/>
            <a:round/>
            <a:headEnd type="none" w="sm" len="sm"/>
            <a:tailEnd type="none" w="sm" len="sm"/>
          </a:ln>
        </p:spPr>
        <p:txBody>
          <a:bodyPr spcFirstLastPara="1" wrap="square" lIns="182800" tIns="365600" rIns="182800" bIns="1828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Trebuchet MS"/>
                <a:ea typeface="Trebuchet MS"/>
                <a:cs typeface="Trebuchet MS"/>
                <a:sym typeface="Trebuchet MS"/>
              </a:rPr>
              <a:t>QUICK DESIGN GUIDE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100"/>
              <a:buFont typeface="Arial"/>
              <a:buNone/>
            </a:pPr>
            <a:r>
              <a:rPr lang="en-US" sz="4100" b="1" i="0" u="none" strike="noStrike" cap="none">
                <a:solidFill>
                  <a:srgbClr val="FFFF00"/>
                </a:solidFill>
                <a:latin typeface="Trebuchet MS"/>
                <a:ea typeface="Trebuchet MS"/>
                <a:cs typeface="Trebuchet MS"/>
                <a:sym typeface="Trebuchet MS"/>
              </a:rPr>
              <a:t>(--THIS SECTION DOES NOT PRINT--)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This PowerPoint 2007 template produces a 36”x48” professional  poster. It will save you valuable time placing titles, subtitles, text, and graphics.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Use it to create your presentation. Then send it to </a:t>
            </a:r>
            <a:r>
              <a:rPr lang="en-US" sz="3200" b="1" i="0" u="none" strike="noStrike" cap="none">
                <a:solidFill>
                  <a:schemeClr val="lt1"/>
                </a:solidFill>
                <a:latin typeface="Trebuchet MS"/>
                <a:ea typeface="Trebuchet MS"/>
                <a:cs typeface="Trebuchet MS"/>
                <a:sym typeface="Trebuchet MS"/>
              </a:rPr>
              <a:t>PosterPresentations.com</a:t>
            </a:r>
            <a:r>
              <a:rPr lang="en-US" sz="3200" b="0" i="0" u="none" strike="noStrike" cap="none">
                <a:solidFill>
                  <a:schemeClr val="lt1"/>
                </a:solidFill>
                <a:latin typeface="Trebuchet MS"/>
                <a:ea typeface="Trebuchet MS"/>
                <a:cs typeface="Trebuchet MS"/>
                <a:sym typeface="Trebuchet MS"/>
              </a:rPr>
              <a:t> for premium quality, same day affordable printing.</a:t>
            </a:r>
            <a:br>
              <a:rPr lang="en-US" sz="3200" b="0" i="0" u="none" strike="noStrike" cap="none">
                <a:solidFill>
                  <a:schemeClr val="lt1"/>
                </a:solidFill>
                <a:latin typeface="Trebuchet MS"/>
                <a:ea typeface="Trebuchet MS"/>
                <a:cs typeface="Trebuchet MS"/>
                <a:sym typeface="Trebuchet MS"/>
              </a:rPr>
            </a:b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We provide a series of </a:t>
            </a:r>
            <a:r>
              <a:rPr lang="en-US" sz="3200" b="1" i="0" u="none" strike="noStrike" cap="none">
                <a:solidFill>
                  <a:schemeClr val="lt1"/>
                </a:solidFill>
                <a:latin typeface="Trebuchet MS"/>
                <a:ea typeface="Trebuchet MS"/>
                <a:cs typeface="Trebuchet MS"/>
                <a:sym typeface="Trebuchet MS"/>
              </a:rPr>
              <a:t>online tutorials</a:t>
            </a:r>
            <a:r>
              <a:rPr lang="en-US" sz="3200" b="0" i="0" u="none" strike="noStrike" cap="none">
                <a:solidFill>
                  <a:schemeClr val="lt1"/>
                </a:solidFill>
                <a:latin typeface="Trebuchet MS"/>
                <a:ea typeface="Trebuchet MS"/>
                <a:cs typeface="Trebuchet MS"/>
                <a:sym typeface="Trebuchet MS"/>
              </a:rPr>
              <a:t> that will guide you through the poster design process and answer your poster production questions.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View our online tutorials at:</a:t>
            </a:r>
            <a:br>
              <a:rPr lang="en-US" sz="3200" b="0" i="0" u="none" strike="noStrike" cap="none">
                <a:solidFill>
                  <a:schemeClr val="lt1"/>
                </a:solidFill>
                <a:latin typeface="Trebuchet MS"/>
                <a:ea typeface="Trebuchet MS"/>
                <a:cs typeface="Trebuchet MS"/>
                <a:sym typeface="Trebuchet MS"/>
              </a:rPr>
            </a:br>
            <a:r>
              <a:rPr lang="en-US" sz="3200" b="0" i="0" u="none" strike="noStrike" cap="none">
                <a:solidFill>
                  <a:srgbClr val="FFFF00"/>
                </a:solidFill>
                <a:latin typeface="Trebuchet MS"/>
                <a:ea typeface="Trebuchet MS"/>
                <a:cs typeface="Trebuchet MS"/>
                <a:sym typeface="Trebuchet MS"/>
              </a:rPr>
              <a:t> http://bit.ly/Poster_creation_help </a:t>
            </a:r>
            <a:br>
              <a:rPr lang="en-US" sz="3200" b="0" i="0" u="none" strike="noStrike" cap="none">
                <a:solidFill>
                  <a:schemeClr val="lt1"/>
                </a:solidFill>
                <a:latin typeface="Trebuchet MS"/>
                <a:ea typeface="Trebuchet MS"/>
                <a:cs typeface="Trebuchet MS"/>
                <a:sym typeface="Trebuchet MS"/>
              </a:rPr>
            </a:br>
            <a:r>
              <a:rPr lang="en-US" sz="3200" b="0" i="0" u="none" strike="noStrike" cap="none">
                <a:solidFill>
                  <a:schemeClr val="lt1"/>
                </a:solidFill>
                <a:latin typeface="Trebuchet MS"/>
                <a:ea typeface="Trebuchet MS"/>
                <a:cs typeface="Trebuchet MS"/>
                <a:sym typeface="Trebuchet MS"/>
              </a:rPr>
              <a:t>(copy and paste the link into your web browser).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For assistance and to order your printed poster call </a:t>
            </a:r>
            <a:r>
              <a:rPr lang="en-US" sz="3200" b="1" i="0" u="none" strike="noStrike" cap="none">
                <a:solidFill>
                  <a:srgbClr val="FFFF00"/>
                </a:solidFill>
                <a:latin typeface="Trebuchet MS"/>
                <a:ea typeface="Trebuchet MS"/>
                <a:cs typeface="Trebuchet MS"/>
                <a:sym typeface="Trebuchet MS"/>
              </a:rPr>
              <a:t>PosterPresentations.com</a:t>
            </a:r>
            <a:r>
              <a:rPr lang="en-US" sz="3200" b="0" i="0" u="none" strike="noStrike" cap="none">
                <a:solidFill>
                  <a:srgbClr val="FFFF00"/>
                </a:solidFill>
                <a:latin typeface="Trebuchet MS"/>
                <a:ea typeface="Trebuchet MS"/>
                <a:cs typeface="Trebuchet MS"/>
                <a:sym typeface="Trebuchet MS"/>
              </a:rPr>
              <a:t> </a:t>
            </a:r>
            <a:r>
              <a:rPr lang="en-US" sz="3200" b="0" i="0" u="none" strike="noStrike" cap="none">
                <a:solidFill>
                  <a:schemeClr val="lt1"/>
                </a:solidFill>
                <a:latin typeface="Trebuchet MS"/>
                <a:ea typeface="Trebuchet MS"/>
                <a:cs typeface="Trebuchet MS"/>
                <a:sym typeface="Trebuchet MS"/>
              </a:rPr>
              <a:t>at </a:t>
            </a:r>
            <a:r>
              <a:rPr lang="en-US" sz="4100" b="1" i="0" u="none" strike="noStrike" cap="none">
                <a:solidFill>
                  <a:srgbClr val="FFFF00"/>
                </a:solidFill>
                <a:latin typeface="Trebuchet MS"/>
                <a:ea typeface="Trebuchet MS"/>
                <a:cs typeface="Trebuchet MS"/>
                <a:sym typeface="Trebuchet MS"/>
              </a:rPr>
              <a:t>1.866.649.3004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100"/>
              <a:buFont typeface="Arial"/>
              <a:buNone/>
            </a:pPr>
            <a:endParaRPr sz="41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4100"/>
              <a:buFont typeface="Arial"/>
              <a:buNone/>
            </a:pPr>
            <a:endParaRPr sz="4100" b="1" i="0" u="none" strike="noStrike" cap="none">
              <a:solidFill>
                <a:srgbClr val="FFFF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Trebuchet MS"/>
                <a:ea typeface="Trebuchet MS"/>
                <a:cs typeface="Trebuchet MS"/>
                <a:sym typeface="Trebuchet MS"/>
              </a:rPr>
              <a:t>Object Placeholders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Use the placeholders provided below to add new elements to your poster: Drag a placeholder onto the poster area, size it, and click it to edit.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Section Header placeholder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Move this preformatted section header placeholder to the poster area to add another section header. Use section headers to separate topics or concepts within your presentation.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Text placeholder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Move this preformatted text placeholder to the poster to add a new body of 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FFFF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00"/>
                </a:solidFill>
                <a:latin typeface="Trebuchet MS"/>
                <a:ea typeface="Trebuchet MS"/>
                <a:cs typeface="Trebuchet MS"/>
                <a:sym typeface="Trebuchet MS"/>
              </a:rPr>
              <a:t>Picture placeholder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rebuchet MS"/>
                <a:ea typeface="Trebuchet MS"/>
                <a:cs typeface="Trebuchet MS"/>
                <a:sym typeface="Trebuchet MS"/>
              </a:rPr>
              <a:t>Move this graphic placeholder onto your poster, size it first, and then click it to add a picture to the poster.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FFFF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chemeClr val="lt1"/>
              </a:solidFill>
              <a:latin typeface="Trebuchet MS"/>
              <a:ea typeface="Trebuchet MS"/>
              <a:cs typeface="Trebuchet MS"/>
              <a:sym typeface="Trebuchet MS"/>
            </a:endParaRPr>
          </a:p>
        </p:txBody>
      </p:sp>
      <p:sp>
        <p:nvSpPr>
          <p:cNvPr id="18" name="Google Shape;18;p1"/>
          <p:cNvSpPr/>
          <p:nvPr/>
        </p:nvSpPr>
        <p:spPr>
          <a:xfrm>
            <a:off x="-10370487" y="21297014"/>
            <a:ext cx="10018560" cy="777240"/>
          </a:xfrm>
          <a:prstGeom prst="rect">
            <a:avLst/>
          </a:prstGeom>
          <a:solidFill>
            <a:schemeClr val="lt2"/>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pic>
        <p:nvPicPr>
          <p:cNvPr id="19" name="Google Shape;19;p1"/>
          <p:cNvPicPr preferRelativeResize="0"/>
          <p:nvPr/>
        </p:nvPicPr>
        <p:blipFill rotWithShape="1">
          <a:blip r:embed="rId3">
            <a:alphaModFix/>
          </a:blip>
          <a:srcRect/>
          <a:stretch/>
        </p:blipFill>
        <p:spPr>
          <a:xfrm>
            <a:off x="49098250" y="15525144"/>
            <a:ext cx="4741367" cy="3058182"/>
          </a:xfrm>
          <a:prstGeom prst="rect">
            <a:avLst/>
          </a:prstGeom>
          <a:noFill/>
          <a:ln>
            <a:noFill/>
          </a:ln>
        </p:spPr>
      </p:pic>
      <p:pic>
        <p:nvPicPr>
          <p:cNvPr id="20" name="Google Shape;20;p1"/>
          <p:cNvPicPr preferRelativeResize="0"/>
          <p:nvPr/>
        </p:nvPicPr>
        <p:blipFill rotWithShape="1">
          <a:blip r:embed="rId4">
            <a:alphaModFix/>
          </a:blip>
          <a:srcRect/>
          <a:stretch/>
        </p:blipFill>
        <p:spPr>
          <a:xfrm>
            <a:off x="47342928" y="13118825"/>
            <a:ext cx="590552" cy="438149"/>
          </a:xfrm>
          <a:prstGeom prst="rect">
            <a:avLst/>
          </a:prstGeom>
          <a:noFill/>
          <a:ln w="9525" cap="flat" cmpd="sng">
            <a:solidFill>
              <a:schemeClr val="dk1"/>
            </a:solidFill>
            <a:prstDash val="solid"/>
            <a:miter lim="8000"/>
            <a:headEnd type="none" w="sm" len="sm"/>
            <a:tailEnd type="none" w="sm" len="sm"/>
          </a:ln>
        </p:spPr>
      </p:pic>
      <p:sp>
        <p:nvSpPr>
          <p:cNvPr id="21" name="Google Shape;21;p1"/>
          <p:cNvSpPr txBox="1"/>
          <p:nvPr/>
        </p:nvSpPr>
        <p:spPr>
          <a:xfrm>
            <a:off x="44487744" y="30588806"/>
            <a:ext cx="9160287" cy="2169789"/>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Calibri"/>
                <a:ea typeface="Calibri"/>
                <a:cs typeface="Calibri"/>
                <a:sym typeface="Calibri"/>
              </a:rPr>
              <a:t>© 2011 PosterPresentations.com</a:t>
            </a:r>
            <a:br>
              <a:rPr lang="en-US" sz="3600" b="0" i="0" u="none" strike="noStrike" cap="none">
                <a:solidFill>
                  <a:schemeClr val="lt1"/>
                </a:solidFill>
                <a:latin typeface="Calibri"/>
                <a:ea typeface="Calibri"/>
                <a:cs typeface="Calibri"/>
                <a:sym typeface="Calibri"/>
              </a:rPr>
            </a:br>
            <a:r>
              <a:rPr lang="en-US" sz="3600" b="0" i="0" u="none" strike="noStrike" cap="none">
                <a:solidFill>
                  <a:schemeClr val="lt1"/>
                </a:solidFill>
                <a:latin typeface="Calibri"/>
                <a:ea typeface="Calibri"/>
                <a:cs typeface="Calibri"/>
                <a:sym typeface="Calibri"/>
              </a:rPr>
              <a:t>    </a:t>
            </a:r>
            <a:r>
              <a:rPr lang="en-US" sz="3200" b="0" i="0" u="none" strike="noStrike" cap="none">
                <a:solidFill>
                  <a:schemeClr val="lt1"/>
                </a:solidFill>
                <a:latin typeface="Calibri"/>
                <a:ea typeface="Calibri"/>
                <a:cs typeface="Calibri"/>
                <a:sym typeface="Calibri"/>
              </a:rPr>
              <a:t>2117 Fourth Street , Unit C</a:t>
            </a:r>
            <a:br>
              <a:rPr lang="en-US" sz="3200" b="0" i="0" u="none" strike="noStrike" cap="none">
                <a:solidFill>
                  <a:schemeClr val="lt1"/>
                </a:solidFill>
                <a:latin typeface="Calibri"/>
                <a:ea typeface="Calibri"/>
                <a:cs typeface="Calibri"/>
                <a:sym typeface="Calibri"/>
              </a:rPr>
            </a:br>
            <a:r>
              <a:rPr lang="en-US" sz="3200" b="0" i="0" u="none" strike="noStrike" cap="none">
                <a:solidFill>
                  <a:schemeClr val="lt1"/>
                </a:solidFill>
                <a:latin typeface="Calibri"/>
                <a:ea typeface="Calibri"/>
                <a:cs typeface="Calibri"/>
                <a:sym typeface="Calibri"/>
              </a:rPr>
              <a:t>    Berkeley CA 94710</a:t>
            </a:r>
            <a:br>
              <a:rPr lang="en-US" sz="3200" b="0" i="0" u="none" strike="noStrike" cap="none">
                <a:solidFill>
                  <a:schemeClr val="lt1"/>
                </a:solidFill>
                <a:latin typeface="Calibri"/>
                <a:ea typeface="Calibri"/>
                <a:cs typeface="Calibri"/>
                <a:sym typeface="Calibri"/>
              </a:rPr>
            </a:br>
            <a:r>
              <a:rPr lang="en-US" sz="3200" b="0" i="0" u="none" strike="noStrike" cap="none">
                <a:solidFill>
                  <a:schemeClr val="lt1"/>
                </a:solidFill>
                <a:latin typeface="Calibri"/>
                <a:ea typeface="Calibri"/>
                <a:cs typeface="Calibri"/>
                <a:sym typeface="Calibri"/>
              </a:rPr>
              <a:t>    </a:t>
            </a:r>
            <a:r>
              <a:rPr lang="en-US" sz="3200" b="1" i="0" u="none" strike="noStrike" cap="none">
                <a:solidFill>
                  <a:srgbClr val="FFFF00"/>
                </a:solidFill>
                <a:latin typeface="Calibri"/>
                <a:ea typeface="Calibri"/>
                <a:cs typeface="Calibri"/>
                <a:sym typeface="Calibri"/>
              </a:rPr>
              <a:t>posterpresenter@gmail.com</a:t>
            </a:r>
            <a:endParaRPr sz="3600" b="1" i="0" u="none" strike="noStrike" cap="none">
              <a:solidFill>
                <a:srgbClr val="FFFF00"/>
              </a:solidFill>
              <a:latin typeface="Calibri"/>
              <a:ea typeface="Calibri"/>
              <a:cs typeface="Calibri"/>
              <a:sym typeface="Calibri"/>
            </a:endParaRPr>
          </a:p>
        </p:txBody>
      </p:sp>
      <p:grpSp>
        <p:nvGrpSpPr>
          <p:cNvPr id="22" name="Google Shape;22;p1"/>
          <p:cNvGrpSpPr/>
          <p:nvPr/>
        </p:nvGrpSpPr>
        <p:grpSpPr>
          <a:xfrm>
            <a:off x="-10239858" y="31696481"/>
            <a:ext cx="9771402" cy="1438862"/>
            <a:chOff x="44242388" y="28054063"/>
            <a:chExt cx="9771399" cy="1438863"/>
          </a:xfrm>
        </p:grpSpPr>
        <p:sp>
          <p:nvSpPr>
            <p:cNvPr id="23" name="Google Shape;23;p1"/>
            <p:cNvSpPr/>
            <p:nvPr/>
          </p:nvSpPr>
          <p:spPr>
            <a:xfrm>
              <a:off x="44242388" y="28054063"/>
              <a:ext cx="9771397" cy="109062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pic>
          <p:nvPicPr>
            <p:cNvPr id="24" name="Google Shape;24;p1" descr="http://t2.gstatic.com/images?q=tbn:ANd9GcR4APHC6TT9w54M2zn_pvCiBxUNcspYPoVxirLRphBoJabfSvu7zw">
              <a:hlinkClick r:id="rId5"/>
            </p:cNvPr>
            <p:cNvPicPr preferRelativeResize="0"/>
            <p:nvPr/>
          </p:nvPicPr>
          <p:blipFill rotWithShape="1">
            <a:blip r:embed="rId6">
              <a:alphaModFix/>
            </a:blip>
            <a:srcRect/>
            <a:stretch/>
          </p:blipFill>
          <p:spPr>
            <a:xfrm>
              <a:off x="44341113" y="28126634"/>
              <a:ext cx="914400" cy="914400"/>
            </a:xfrm>
            <a:prstGeom prst="rect">
              <a:avLst/>
            </a:prstGeom>
            <a:noFill/>
            <a:ln>
              <a:noFill/>
            </a:ln>
          </p:spPr>
        </p:pic>
        <p:sp>
          <p:nvSpPr>
            <p:cNvPr id="25" name="Google Shape;25;p1"/>
            <p:cNvSpPr txBox="1"/>
            <p:nvPr/>
          </p:nvSpPr>
          <p:spPr>
            <a:xfrm>
              <a:off x="45342600" y="28154097"/>
              <a:ext cx="8671187" cy="13388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chemeClr val="dk2"/>
                  </a:solidFill>
                  <a:latin typeface="Trebuchet MS"/>
                  <a:ea typeface="Trebuchet MS"/>
                  <a:cs typeface="Trebuchet MS"/>
                  <a:sym typeface="Trebuchet MS"/>
                </a:rPr>
                <a:t>Student discounts are available on our Facebook page.</a:t>
              </a:r>
              <a:br>
                <a:rPr lang="en-US" sz="2700" b="0" i="0" u="none" strike="noStrike" cap="none">
                  <a:solidFill>
                    <a:schemeClr val="dk2"/>
                  </a:solidFill>
                  <a:latin typeface="Trebuchet MS"/>
                  <a:ea typeface="Trebuchet MS"/>
                  <a:cs typeface="Trebuchet MS"/>
                  <a:sym typeface="Trebuchet MS"/>
                </a:rPr>
              </a:br>
              <a:r>
                <a:rPr lang="en-US" sz="2700" b="0" i="0" u="none" strike="noStrike" cap="none">
                  <a:solidFill>
                    <a:schemeClr val="dk2"/>
                  </a:solidFill>
                  <a:latin typeface="Trebuchet MS"/>
                  <a:ea typeface="Trebuchet MS"/>
                  <a:cs typeface="Trebuchet MS"/>
                  <a:sym typeface="Trebuchet MS"/>
                </a:rPr>
                <a:t>Go to </a:t>
              </a:r>
              <a:r>
                <a:rPr lang="en-US" sz="2700" b="0" i="0" u="sng" strike="noStrike" cap="none">
                  <a:solidFill>
                    <a:schemeClr val="dk2"/>
                  </a:solidFill>
                  <a:latin typeface="Trebuchet MS"/>
                  <a:ea typeface="Trebuchet MS"/>
                  <a:cs typeface="Trebuchet MS"/>
                  <a:sym typeface="Trebuchet MS"/>
                </a:rPr>
                <a:t>PosterPresentations.com</a:t>
              </a:r>
              <a:r>
                <a:rPr lang="en-US" sz="2700" b="0" i="0" u="none" strike="noStrike" cap="none">
                  <a:solidFill>
                    <a:schemeClr val="dk2"/>
                  </a:solidFill>
                  <a:latin typeface="Trebuchet MS"/>
                  <a:ea typeface="Trebuchet MS"/>
                  <a:cs typeface="Trebuchet MS"/>
                  <a:sym typeface="Trebuchet MS"/>
                </a:rPr>
                <a:t> and click on the FB icon. </a:t>
              </a:r>
              <a:endParaRPr sz="2700" b="0" i="0" u="none" strike="noStrike" cap="none">
                <a:solidFill>
                  <a:schemeClr val="dk2"/>
                </a:solidFill>
                <a:latin typeface="Trebuchet MS"/>
                <a:ea typeface="Trebuchet MS"/>
                <a:cs typeface="Trebuchet MS"/>
                <a:sym typeface="Trebuchet MS"/>
              </a:endParaRPr>
            </a:p>
          </p:txBody>
        </p:sp>
      </p:grpSp>
      <p:cxnSp>
        <p:nvCxnSpPr>
          <p:cNvPr id="26" name="Google Shape;26;p1"/>
          <p:cNvCxnSpPr/>
          <p:nvPr/>
        </p:nvCxnSpPr>
        <p:spPr>
          <a:xfrm>
            <a:off x="44222128" y="30500131"/>
            <a:ext cx="10050464" cy="1589"/>
          </a:xfrm>
          <a:prstGeom prst="straightConnector1">
            <a:avLst/>
          </a:prstGeom>
          <a:noFill/>
          <a:ln w="9525" cap="flat" cmpd="sng">
            <a:solidFill>
              <a:srgbClr val="D8D8D8"/>
            </a:solidFill>
            <a:prstDash val="solid"/>
            <a:round/>
            <a:headEnd type="none" w="sm" len="sm"/>
            <a:tailEnd type="none" w="sm" len="sm"/>
          </a:ln>
        </p:spPr>
      </p:cxnSp>
      <p:cxnSp>
        <p:nvCxnSpPr>
          <p:cNvPr id="27" name="Google Shape;27;p1"/>
          <p:cNvCxnSpPr/>
          <p:nvPr/>
        </p:nvCxnSpPr>
        <p:spPr>
          <a:xfrm>
            <a:off x="-10370487" y="11582402"/>
            <a:ext cx="10018560" cy="1607"/>
          </a:xfrm>
          <a:prstGeom prst="straightConnector1">
            <a:avLst/>
          </a:prstGeom>
          <a:noFill/>
          <a:ln w="9525" cap="flat" cmpd="sng">
            <a:solidFill>
              <a:srgbClr val="F2F2F2"/>
            </a:solidFill>
            <a:prstDash val="solid"/>
            <a:round/>
            <a:headEnd type="none" w="sm" len="sm"/>
            <a:tailEnd type="none" w="sm" len="sm"/>
          </a:ln>
        </p:spPr>
      </p:cxnSp>
      <p:cxnSp>
        <p:nvCxnSpPr>
          <p:cNvPr id="28" name="Google Shape;28;p1"/>
          <p:cNvCxnSpPr/>
          <p:nvPr/>
        </p:nvCxnSpPr>
        <p:spPr>
          <a:xfrm>
            <a:off x="44254028" y="4841858"/>
            <a:ext cx="10018560" cy="1607"/>
          </a:xfrm>
          <a:prstGeom prst="straightConnector1">
            <a:avLst/>
          </a:prstGeom>
          <a:noFill/>
          <a:ln w="9525" cap="flat" cmpd="sng">
            <a:solidFill>
              <a:srgbClr val="F2F2F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hyperlink" Target="mailto:hcao02@nyit.edu"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hyperlink" Target="mailto:forest.elliott@oberlin.edu" TargetMode="External"/><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4.tif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4" name="TextBox 43">
            <a:extLst>
              <a:ext uri="{FF2B5EF4-FFF2-40B4-BE49-F238E27FC236}">
                <a16:creationId xmlns:a16="http://schemas.microsoft.com/office/drawing/2014/main" id="{7A91EC94-0DFA-C044-943A-1967F377F7BD}"/>
              </a:ext>
            </a:extLst>
          </p:cNvPr>
          <p:cNvSpPr txBox="1"/>
          <p:nvPr/>
        </p:nvSpPr>
        <p:spPr>
          <a:xfrm>
            <a:off x="36373561" y="181633"/>
            <a:ext cx="4509799" cy="4595425"/>
          </a:xfrm>
          <a:prstGeom prst="rect">
            <a:avLst/>
          </a:prstGeom>
          <a:solidFill>
            <a:schemeClr val="bg1"/>
          </a:solidFill>
        </p:spPr>
        <p:txBody>
          <a:bodyPr wrap="square" rtlCol="0">
            <a:spAutoFit/>
          </a:bodyPr>
          <a:lstStyle/>
          <a:p>
            <a:endParaRPr lang="en-US" dirty="0"/>
          </a:p>
        </p:txBody>
      </p:sp>
      <p:pic>
        <p:nvPicPr>
          <p:cNvPr id="43" name="Picture 42">
            <a:extLst>
              <a:ext uri="{FF2B5EF4-FFF2-40B4-BE49-F238E27FC236}">
                <a16:creationId xmlns:a16="http://schemas.microsoft.com/office/drawing/2014/main" id="{DF00AB4D-D433-D842-BAAD-480309C5AF14}"/>
              </a:ext>
            </a:extLst>
          </p:cNvPr>
          <p:cNvPicPr>
            <a:picLocks noChangeAspect="1"/>
          </p:cNvPicPr>
          <p:nvPr/>
        </p:nvPicPr>
        <p:blipFill>
          <a:blip r:embed="rId3"/>
          <a:stretch>
            <a:fillRect/>
          </a:stretch>
        </p:blipFill>
        <p:spPr>
          <a:xfrm>
            <a:off x="36373560" y="215505"/>
            <a:ext cx="4509799" cy="4487250"/>
          </a:xfrm>
          <a:prstGeom prst="rect">
            <a:avLst/>
          </a:prstGeom>
        </p:spPr>
      </p:pic>
      <p:sp>
        <p:nvSpPr>
          <p:cNvPr id="232" name="Google Shape;232;p4"/>
          <p:cNvSpPr txBox="1"/>
          <p:nvPr/>
        </p:nvSpPr>
        <p:spPr>
          <a:xfrm>
            <a:off x="5962763" y="27470088"/>
            <a:ext cx="4802100" cy="215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46906A18-6963-6641-BDC6-7FC798854A3F}"/>
              </a:ext>
            </a:extLst>
          </p:cNvPr>
          <p:cNvPicPr>
            <a:picLocks noChangeAspect="1"/>
          </p:cNvPicPr>
          <p:nvPr/>
        </p:nvPicPr>
        <p:blipFill>
          <a:blip r:embed="rId4"/>
          <a:stretch>
            <a:fillRect/>
          </a:stretch>
        </p:blipFill>
        <p:spPr>
          <a:xfrm>
            <a:off x="1013147" y="26266383"/>
            <a:ext cx="4699000" cy="3517900"/>
          </a:xfrm>
          <a:prstGeom prst="rect">
            <a:avLst/>
          </a:prstGeom>
        </p:spPr>
      </p:pic>
      <p:pic>
        <p:nvPicPr>
          <p:cNvPr id="4" name="Picture 3">
            <a:extLst>
              <a:ext uri="{FF2B5EF4-FFF2-40B4-BE49-F238E27FC236}">
                <a16:creationId xmlns:a16="http://schemas.microsoft.com/office/drawing/2014/main" id="{7FF73AB2-8F78-2E47-A95F-AA6F2BAB7461}"/>
              </a:ext>
            </a:extLst>
          </p:cNvPr>
          <p:cNvPicPr>
            <a:picLocks noChangeAspect="1"/>
          </p:cNvPicPr>
          <p:nvPr/>
        </p:nvPicPr>
        <p:blipFill>
          <a:blip r:embed="rId5"/>
          <a:stretch>
            <a:fillRect/>
          </a:stretch>
        </p:blipFill>
        <p:spPr>
          <a:xfrm>
            <a:off x="6361406" y="26260540"/>
            <a:ext cx="4157326" cy="3519490"/>
          </a:xfrm>
          <a:prstGeom prst="rect">
            <a:avLst/>
          </a:prstGeom>
        </p:spPr>
      </p:pic>
      <p:cxnSp>
        <p:nvCxnSpPr>
          <p:cNvPr id="96" name="Google Shape;235;p4">
            <a:extLst>
              <a:ext uri="{FF2B5EF4-FFF2-40B4-BE49-F238E27FC236}">
                <a16:creationId xmlns:a16="http://schemas.microsoft.com/office/drawing/2014/main" id="{42E1DFA0-9119-514F-BCA0-306D5D92FD12}"/>
              </a:ext>
            </a:extLst>
          </p:cNvPr>
          <p:cNvCxnSpPr>
            <a:cxnSpLocks/>
          </p:cNvCxnSpPr>
          <p:nvPr/>
        </p:nvCxnSpPr>
        <p:spPr>
          <a:xfrm flipH="1">
            <a:off x="8278952" y="25868841"/>
            <a:ext cx="875738" cy="1596592"/>
          </a:xfrm>
          <a:prstGeom prst="straightConnector1">
            <a:avLst/>
          </a:prstGeom>
          <a:noFill/>
          <a:ln w="38100" cap="flat" cmpd="sng">
            <a:solidFill>
              <a:srgbClr val="FF0000"/>
            </a:solidFill>
            <a:prstDash val="solid"/>
            <a:round/>
            <a:headEnd type="none" w="sm" len="sm"/>
            <a:tailEnd type="triangle" w="med" len="med"/>
          </a:ln>
        </p:spPr>
      </p:cxnSp>
      <p:cxnSp>
        <p:nvCxnSpPr>
          <p:cNvPr id="94" name="Google Shape;233;p4">
            <a:extLst>
              <a:ext uri="{FF2B5EF4-FFF2-40B4-BE49-F238E27FC236}">
                <a16:creationId xmlns:a16="http://schemas.microsoft.com/office/drawing/2014/main" id="{48501033-1EC9-3D4A-8F47-51BDEBFA3B0E}"/>
              </a:ext>
            </a:extLst>
          </p:cNvPr>
          <p:cNvCxnSpPr>
            <a:cxnSpLocks/>
          </p:cNvCxnSpPr>
          <p:nvPr/>
        </p:nvCxnSpPr>
        <p:spPr>
          <a:xfrm>
            <a:off x="6462884" y="25956226"/>
            <a:ext cx="1137469" cy="2009755"/>
          </a:xfrm>
          <a:prstGeom prst="straightConnector1">
            <a:avLst/>
          </a:prstGeom>
          <a:noFill/>
          <a:ln w="38100" cap="flat" cmpd="sng">
            <a:solidFill>
              <a:srgbClr val="FF0000"/>
            </a:solidFill>
            <a:prstDash val="solid"/>
            <a:round/>
            <a:headEnd type="none" w="sm" len="sm"/>
            <a:tailEnd type="triangle" w="med" len="med"/>
          </a:ln>
        </p:spPr>
      </p:cxnSp>
      <p:sp>
        <p:nvSpPr>
          <p:cNvPr id="9" name="TextBox 8">
            <a:extLst>
              <a:ext uri="{FF2B5EF4-FFF2-40B4-BE49-F238E27FC236}">
                <a16:creationId xmlns:a16="http://schemas.microsoft.com/office/drawing/2014/main" id="{03AECFCB-BCC1-8D4E-A756-F01709582CF3}"/>
              </a:ext>
            </a:extLst>
          </p:cNvPr>
          <p:cNvSpPr txBox="1"/>
          <p:nvPr/>
        </p:nvSpPr>
        <p:spPr>
          <a:xfrm>
            <a:off x="1447441" y="24998057"/>
            <a:ext cx="3830412" cy="769441"/>
          </a:xfrm>
          <a:prstGeom prst="rect">
            <a:avLst/>
          </a:prstGeom>
          <a:noFill/>
        </p:spPr>
        <p:txBody>
          <a:bodyPr wrap="square" rtlCol="0">
            <a:spAutoFit/>
          </a:bodyPr>
          <a:lstStyle/>
          <a:p>
            <a:r>
              <a:rPr lang="en-US" sz="2200" dirty="0">
                <a:latin typeface="Helvetica" pitchFamily="2" charset="0"/>
              </a:rPr>
              <a:t>Video Stimulus of Actor Portraying Emotion</a:t>
            </a:r>
          </a:p>
        </p:txBody>
      </p:sp>
      <p:cxnSp>
        <p:nvCxnSpPr>
          <p:cNvPr id="233" name="Google Shape;233;p4"/>
          <p:cNvCxnSpPr>
            <a:cxnSpLocks/>
          </p:cNvCxnSpPr>
          <p:nvPr/>
        </p:nvCxnSpPr>
        <p:spPr>
          <a:xfrm flipH="1">
            <a:off x="2877915" y="25861242"/>
            <a:ext cx="2418648" cy="1939463"/>
          </a:xfrm>
          <a:prstGeom prst="straightConnector1">
            <a:avLst/>
          </a:prstGeom>
          <a:noFill/>
          <a:ln w="38100" cap="flat" cmpd="sng">
            <a:solidFill>
              <a:srgbClr val="FF0000"/>
            </a:solidFill>
            <a:prstDash val="solid"/>
            <a:round/>
            <a:headEnd type="none" w="sm" len="sm"/>
            <a:tailEnd type="triangle" w="med" len="med"/>
          </a:ln>
        </p:spPr>
      </p:cxnSp>
      <p:sp>
        <p:nvSpPr>
          <p:cNvPr id="10" name="TextBox 9">
            <a:extLst>
              <a:ext uri="{FF2B5EF4-FFF2-40B4-BE49-F238E27FC236}">
                <a16:creationId xmlns:a16="http://schemas.microsoft.com/office/drawing/2014/main" id="{6EBF723B-A800-0E46-BAC3-95C886A29BD9}"/>
              </a:ext>
            </a:extLst>
          </p:cNvPr>
          <p:cNvSpPr txBox="1"/>
          <p:nvPr/>
        </p:nvSpPr>
        <p:spPr>
          <a:xfrm>
            <a:off x="4704904" y="25290445"/>
            <a:ext cx="3719476" cy="477054"/>
          </a:xfrm>
          <a:prstGeom prst="rect">
            <a:avLst/>
          </a:prstGeom>
          <a:noFill/>
        </p:spPr>
        <p:txBody>
          <a:bodyPr wrap="square" rtlCol="0">
            <a:spAutoFit/>
          </a:bodyPr>
          <a:lstStyle/>
          <a:p>
            <a:r>
              <a:rPr lang="en-US" sz="2500" dirty="0" err="1">
                <a:latin typeface="Helvetica" pitchFamily="2" charset="0"/>
              </a:rPr>
              <a:t>Tobii</a:t>
            </a:r>
            <a:r>
              <a:rPr lang="en-US" sz="2500" dirty="0">
                <a:latin typeface="Helvetica" pitchFamily="2" charset="0"/>
              </a:rPr>
              <a:t> Eye Tracker </a:t>
            </a:r>
          </a:p>
        </p:txBody>
      </p:sp>
      <p:cxnSp>
        <p:nvCxnSpPr>
          <p:cNvPr id="235" name="Google Shape;235;p4"/>
          <p:cNvCxnSpPr>
            <a:cxnSpLocks/>
          </p:cNvCxnSpPr>
          <p:nvPr/>
        </p:nvCxnSpPr>
        <p:spPr>
          <a:xfrm flipH="1">
            <a:off x="2626153" y="25861242"/>
            <a:ext cx="159539" cy="1503018"/>
          </a:xfrm>
          <a:prstGeom prst="straightConnector1">
            <a:avLst/>
          </a:prstGeom>
          <a:noFill/>
          <a:ln w="38100" cap="flat" cmpd="sng">
            <a:solidFill>
              <a:srgbClr val="FF0000"/>
            </a:solidFill>
            <a:prstDash val="solid"/>
            <a:round/>
            <a:headEnd type="none" w="sm" len="sm"/>
            <a:tailEnd type="triangle" w="med" len="med"/>
          </a:ln>
        </p:spPr>
      </p:cxnSp>
      <p:sp>
        <p:nvSpPr>
          <p:cNvPr id="98" name="TextBox 97">
            <a:extLst>
              <a:ext uri="{FF2B5EF4-FFF2-40B4-BE49-F238E27FC236}">
                <a16:creationId xmlns:a16="http://schemas.microsoft.com/office/drawing/2014/main" id="{0ED8D8BA-DCA1-D34C-BA2B-595C47300D44}"/>
              </a:ext>
            </a:extLst>
          </p:cNvPr>
          <p:cNvSpPr txBox="1"/>
          <p:nvPr/>
        </p:nvSpPr>
        <p:spPr>
          <a:xfrm>
            <a:off x="7879113" y="24972747"/>
            <a:ext cx="3614599" cy="769441"/>
          </a:xfrm>
          <a:prstGeom prst="rect">
            <a:avLst/>
          </a:prstGeom>
          <a:noFill/>
        </p:spPr>
        <p:txBody>
          <a:bodyPr wrap="square" rtlCol="0">
            <a:spAutoFit/>
          </a:bodyPr>
          <a:lstStyle/>
          <a:p>
            <a:r>
              <a:rPr lang="en-US" sz="2200" dirty="0">
                <a:latin typeface="Helvetica" pitchFamily="2" charset="0"/>
              </a:rPr>
              <a:t>Questionnaire Asking Perceived Emotion</a:t>
            </a:r>
          </a:p>
        </p:txBody>
      </p:sp>
      <p:sp>
        <p:nvSpPr>
          <p:cNvPr id="192" name="Google Shape;192;p4"/>
          <p:cNvSpPr txBox="1">
            <a:spLocks noGrp="1"/>
          </p:cNvSpPr>
          <p:nvPr>
            <p:ph type="body" idx="6"/>
          </p:nvPr>
        </p:nvSpPr>
        <p:spPr>
          <a:xfrm>
            <a:off x="952597" y="22673252"/>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dirty="0">
                <a:latin typeface="Helvetica Neue"/>
                <a:ea typeface="Helvetica Neue"/>
                <a:cs typeface="Helvetica Neue"/>
                <a:sym typeface="Helvetica Neue"/>
              </a:rPr>
              <a:t>EXPERIMENTAL SET-UP</a:t>
            </a:r>
            <a:endParaRPr sz="3600" b="1" i="0" u="none" strike="noStrike" cap="none" dirty="0">
              <a:solidFill>
                <a:schemeClr val="lt1"/>
              </a:solidFill>
              <a:latin typeface="Helvetica Neue"/>
              <a:ea typeface="Helvetica Neue"/>
              <a:cs typeface="Helvetica Neue"/>
              <a:sym typeface="Helvetica Neue"/>
            </a:endParaRPr>
          </a:p>
        </p:txBody>
      </p:sp>
      <p:sp>
        <p:nvSpPr>
          <p:cNvPr id="193" name="Google Shape;193;p4"/>
          <p:cNvSpPr txBox="1">
            <a:spLocks noGrp="1"/>
          </p:cNvSpPr>
          <p:nvPr>
            <p:ph type="body" idx="8"/>
          </p:nvPr>
        </p:nvSpPr>
        <p:spPr>
          <a:xfrm>
            <a:off x="11587166" y="5273461"/>
            <a:ext cx="207201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dirty="0">
                <a:latin typeface="Helvetica Neue"/>
                <a:ea typeface="Helvetica Neue"/>
                <a:cs typeface="Helvetica Neue"/>
                <a:sym typeface="Helvetica Neue"/>
              </a:rPr>
              <a:t>PARTICIPANT RESULTS</a:t>
            </a:r>
            <a:endParaRPr sz="3600" b="1" i="0" u="none" strike="noStrike" cap="none" dirty="0">
              <a:solidFill>
                <a:schemeClr val="lt1"/>
              </a:solidFill>
              <a:latin typeface="Helvetica Neue"/>
              <a:ea typeface="Helvetica Neue"/>
              <a:cs typeface="Helvetica Neue"/>
              <a:sym typeface="Helvetica Neue"/>
            </a:endParaRPr>
          </a:p>
        </p:txBody>
      </p:sp>
      <p:sp>
        <p:nvSpPr>
          <p:cNvPr id="194" name="Google Shape;194;p4"/>
          <p:cNvSpPr txBox="1">
            <a:spLocks noGrp="1"/>
          </p:cNvSpPr>
          <p:nvPr>
            <p:ph type="body" idx="14"/>
          </p:nvPr>
        </p:nvSpPr>
        <p:spPr>
          <a:xfrm>
            <a:off x="32924750" y="5273461"/>
            <a:ext cx="100470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195" name="Google Shape;195;p4"/>
          <p:cNvSpPr txBox="1">
            <a:spLocks noGrp="1"/>
          </p:cNvSpPr>
          <p:nvPr>
            <p:ph type="body" idx="16"/>
          </p:nvPr>
        </p:nvSpPr>
        <p:spPr>
          <a:xfrm>
            <a:off x="32960600" y="19133844"/>
            <a:ext cx="100470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dirty="0">
                <a:solidFill>
                  <a:schemeClr val="lt1"/>
                </a:solidFill>
                <a:latin typeface="Helvetica Neue"/>
                <a:ea typeface="Helvetica Neue"/>
                <a:cs typeface="Helvetica Neue"/>
                <a:sym typeface="Helvetica Neue"/>
              </a:rPr>
              <a:t>FUTURE WORK</a:t>
            </a:r>
            <a:endParaRPr sz="3600" b="1" i="0" u="none" strike="noStrike" cap="none" dirty="0">
              <a:solidFill>
                <a:schemeClr val="lt1"/>
              </a:solidFill>
              <a:latin typeface="Helvetica Neue"/>
              <a:ea typeface="Helvetica Neue"/>
              <a:cs typeface="Helvetica Neue"/>
              <a:sym typeface="Helvetica Neue"/>
            </a:endParaRPr>
          </a:p>
        </p:txBody>
      </p:sp>
      <p:sp>
        <p:nvSpPr>
          <p:cNvPr id="196" name="Google Shape;196;p4"/>
          <p:cNvSpPr txBox="1">
            <a:spLocks noGrp="1"/>
          </p:cNvSpPr>
          <p:nvPr>
            <p:ph type="body" idx="22"/>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197" name="Google Shape;197;p4"/>
          <p:cNvSpPr txBox="1">
            <a:spLocks noGrp="1"/>
          </p:cNvSpPr>
          <p:nvPr>
            <p:ph type="body" idx="45"/>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198" name="Google Shape;198;p4"/>
          <p:cNvSpPr txBox="1">
            <a:spLocks noGrp="1"/>
          </p:cNvSpPr>
          <p:nvPr>
            <p:ph type="body" idx="46"/>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199" name="Google Shape;199;p4"/>
          <p:cNvSpPr txBox="1">
            <a:spLocks noGrp="1"/>
          </p:cNvSpPr>
          <p:nvPr>
            <p:ph type="body" idx="47"/>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0" name="Google Shape;200;p4"/>
          <p:cNvSpPr txBox="1">
            <a:spLocks noGrp="1"/>
          </p:cNvSpPr>
          <p:nvPr>
            <p:ph type="body" idx="48"/>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1" name="Google Shape;201;p4"/>
          <p:cNvSpPr txBox="1">
            <a:spLocks noGrp="1"/>
          </p:cNvSpPr>
          <p:nvPr>
            <p:ph type="body" idx="49"/>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2" name="Google Shape;202;p4"/>
          <p:cNvSpPr txBox="1">
            <a:spLocks noGrp="1"/>
          </p:cNvSpPr>
          <p:nvPr>
            <p:ph type="body" idx="50"/>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3" name="Google Shape;203;p4"/>
          <p:cNvSpPr txBox="1">
            <a:spLocks noGrp="1"/>
          </p:cNvSpPr>
          <p:nvPr>
            <p:ph type="body" idx="51"/>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4" name="Google Shape;204;p4"/>
          <p:cNvSpPr txBox="1">
            <a:spLocks noGrp="1"/>
          </p:cNvSpPr>
          <p:nvPr>
            <p:ph type="body" idx="52"/>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5" name="Google Shape;205;p4"/>
          <p:cNvSpPr txBox="1">
            <a:spLocks noGrp="1"/>
          </p:cNvSpPr>
          <p:nvPr>
            <p:ph type="body" idx="53"/>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6" name="Google Shape;206;p4"/>
          <p:cNvSpPr txBox="1">
            <a:spLocks noGrp="1"/>
          </p:cNvSpPr>
          <p:nvPr>
            <p:ph type="body" idx="54"/>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7" name="Google Shape;207;p4"/>
          <p:cNvSpPr txBox="1">
            <a:spLocks noGrp="1"/>
          </p:cNvSpPr>
          <p:nvPr>
            <p:ph type="body" idx="55"/>
          </p:nvPr>
        </p:nvSpPr>
        <p:spPr>
          <a:xfrm>
            <a:off x="-10408284" y="18295723"/>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endParaRPr sz="3600" b="1" i="0" u="none" strike="noStrike" cap="none">
              <a:solidFill>
                <a:schemeClr val="lt1"/>
              </a:solidFill>
              <a:latin typeface="Calibri"/>
              <a:ea typeface="Calibri"/>
              <a:cs typeface="Calibri"/>
              <a:sym typeface="Calibri"/>
            </a:endParaRPr>
          </a:p>
        </p:txBody>
      </p:sp>
      <p:sp>
        <p:nvSpPr>
          <p:cNvPr id="208" name="Google Shape;208;p4"/>
          <p:cNvSpPr txBox="1">
            <a:spLocks noGrp="1"/>
          </p:cNvSpPr>
          <p:nvPr>
            <p:ph type="body" idx="56"/>
          </p:nvPr>
        </p:nvSpPr>
        <p:spPr>
          <a:xfrm>
            <a:off x="32922938" y="12232294"/>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dirty="0">
                <a:solidFill>
                  <a:schemeClr val="lt1"/>
                </a:solidFill>
                <a:latin typeface="Helvetica Neue"/>
                <a:ea typeface="Helvetica Neue"/>
                <a:cs typeface="Helvetica Neue"/>
                <a:sym typeface="Helvetica Neue"/>
              </a:rPr>
              <a:t>CONCLUSION</a:t>
            </a:r>
            <a:endParaRPr sz="3600" b="1" i="0" u="none" strike="noStrike" cap="none" dirty="0">
              <a:solidFill>
                <a:schemeClr val="lt1"/>
              </a:solidFill>
              <a:latin typeface="Helvetica Neue"/>
              <a:ea typeface="Helvetica Neue"/>
              <a:cs typeface="Helvetica Neue"/>
              <a:sym typeface="Helvetica Neue"/>
            </a:endParaRPr>
          </a:p>
        </p:txBody>
      </p:sp>
      <p:sp>
        <p:nvSpPr>
          <p:cNvPr id="209" name="Google Shape;209;p4"/>
          <p:cNvSpPr txBox="1">
            <a:spLocks noGrp="1"/>
          </p:cNvSpPr>
          <p:nvPr>
            <p:ph type="body" idx="13"/>
          </p:nvPr>
        </p:nvSpPr>
        <p:spPr>
          <a:xfrm>
            <a:off x="11606524" y="15659778"/>
            <a:ext cx="207201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dirty="0">
                <a:solidFill>
                  <a:schemeClr val="lt1"/>
                </a:solidFill>
                <a:latin typeface="Helvetica Neue"/>
                <a:ea typeface="Helvetica Neue"/>
                <a:cs typeface="Helvetica Neue"/>
                <a:sym typeface="Helvetica Neue"/>
              </a:rPr>
              <a:t>MACHINE LEARNING &amp; RESULTS</a:t>
            </a:r>
            <a:endParaRPr sz="3600" b="1" i="0" u="none" strike="noStrike" cap="none" dirty="0">
              <a:solidFill>
                <a:schemeClr val="lt1"/>
              </a:solidFill>
              <a:latin typeface="Helvetica Neue"/>
              <a:ea typeface="Helvetica Neue"/>
              <a:cs typeface="Helvetica Neue"/>
              <a:sym typeface="Helvetica Neue"/>
            </a:endParaRPr>
          </a:p>
        </p:txBody>
      </p:sp>
      <p:sp>
        <p:nvSpPr>
          <p:cNvPr id="210" name="Google Shape;210;p4"/>
          <p:cNvSpPr txBox="1">
            <a:spLocks noGrp="1"/>
          </p:cNvSpPr>
          <p:nvPr>
            <p:ph type="body" idx="16"/>
          </p:nvPr>
        </p:nvSpPr>
        <p:spPr>
          <a:xfrm>
            <a:off x="32924747" y="22443343"/>
            <a:ext cx="100470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a:solidFill>
                  <a:schemeClr val="lt1"/>
                </a:solidFill>
                <a:latin typeface="Helvetica Neue"/>
                <a:ea typeface="Helvetica Neue"/>
                <a:cs typeface="Helvetica Neue"/>
                <a:sym typeface="Helvetica Neue"/>
              </a:rPr>
              <a:t>REFERENCES</a:t>
            </a:r>
            <a:endParaRPr sz="3600" b="1" i="0" u="none" strike="noStrike" cap="none">
              <a:solidFill>
                <a:schemeClr val="lt1"/>
              </a:solidFill>
              <a:latin typeface="Helvetica Neue"/>
              <a:ea typeface="Helvetica Neue"/>
              <a:cs typeface="Helvetica Neue"/>
              <a:sym typeface="Helvetica Neue"/>
            </a:endParaRPr>
          </a:p>
        </p:txBody>
      </p:sp>
      <p:sp>
        <p:nvSpPr>
          <p:cNvPr id="211" name="Google Shape;211;p4"/>
          <p:cNvSpPr txBox="1">
            <a:spLocks noGrp="1"/>
          </p:cNvSpPr>
          <p:nvPr>
            <p:ph type="body" idx="18"/>
          </p:nvPr>
        </p:nvSpPr>
        <p:spPr>
          <a:xfrm>
            <a:off x="32924747" y="28465049"/>
            <a:ext cx="100470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dirty="0">
                <a:solidFill>
                  <a:schemeClr val="lt1"/>
                </a:solidFill>
                <a:latin typeface="Helvetica Neue"/>
                <a:ea typeface="Helvetica Neue"/>
                <a:cs typeface="Helvetica Neue"/>
                <a:sym typeface="Helvetica Neue"/>
              </a:rPr>
              <a:t>ACKNOWLEDGEMENT</a:t>
            </a:r>
            <a:endParaRPr sz="3600" b="1" i="0" u="none" strike="noStrike" cap="none" dirty="0">
              <a:solidFill>
                <a:schemeClr val="lt1"/>
              </a:solidFill>
              <a:latin typeface="Helvetica Neue"/>
              <a:ea typeface="Helvetica Neue"/>
              <a:cs typeface="Helvetica Neue"/>
              <a:sym typeface="Helvetica Neue"/>
            </a:endParaRPr>
          </a:p>
        </p:txBody>
      </p:sp>
      <p:sp>
        <p:nvSpPr>
          <p:cNvPr id="212" name="Google Shape;212;p4"/>
          <p:cNvSpPr/>
          <p:nvPr/>
        </p:nvSpPr>
        <p:spPr>
          <a:xfrm>
            <a:off x="8347950" y="-86175"/>
            <a:ext cx="25785599" cy="4247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dirty="0">
                <a:solidFill>
                  <a:schemeClr val="accent3"/>
                </a:solidFill>
                <a:latin typeface="Helvetica Neue"/>
                <a:ea typeface="Helvetica Neue"/>
                <a:cs typeface="Helvetica Neue"/>
                <a:sym typeface="Helvetica Neue"/>
              </a:rPr>
              <a:t>Analysis of Eye Fixations During Emotion Recognition in Faces</a:t>
            </a:r>
            <a:endParaRPr sz="6000" b="1" i="1" u="none" strike="noStrike" cap="none" dirty="0">
              <a:solidFill>
                <a:schemeClr val="accent3"/>
              </a:solidFill>
              <a:latin typeface="Helvetica Neue"/>
              <a:ea typeface="Helvetica Neue"/>
              <a:cs typeface="Helvetica Neue"/>
              <a:sym typeface="Helvetica Neue"/>
            </a:endParaRPr>
          </a:p>
          <a:p>
            <a:pPr marL="0" marR="0" lvl="0" indent="0" algn="ctr" rtl="0">
              <a:lnSpc>
                <a:spcPct val="75000"/>
              </a:lnSpc>
              <a:spcBef>
                <a:spcPts val="1500"/>
              </a:spcBef>
              <a:spcAft>
                <a:spcPts val="0"/>
              </a:spcAft>
              <a:buClr>
                <a:schemeClr val="dk1"/>
              </a:buClr>
              <a:buSzPts val="3000"/>
              <a:buFont typeface="Arial"/>
              <a:buNone/>
            </a:pPr>
            <a:r>
              <a:rPr lang="en-US" sz="3000" b="1" i="0" u="none" strike="noStrike" cap="none" dirty="0">
                <a:solidFill>
                  <a:schemeClr val="lt1"/>
                </a:solidFill>
                <a:latin typeface="Helvetica Neue"/>
                <a:ea typeface="Helvetica Neue"/>
                <a:cs typeface="Helvetica Neue"/>
                <a:sym typeface="Helvetica Neue"/>
              </a:rPr>
              <a:t>REU fellows: </a:t>
            </a:r>
            <a:r>
              <a:rPr lang="en-US" sz="3000" b="1" dirty="0">
                <a:solidFill>
                  <a:schemeClr val="lt1"/>
                </a:solidFill>
                <a:latin typeface="Helvetica Neue"/>
                <a:ea typeface="Helvetica Neue"/>
                <a:cs typeface="Helvetica Neue"/>
                <a:sym typeface="Helvetica Neue"/>
              </a:rPr>
              <a:t>Forest Elliott</a:t>
            </a:r>
            <a:r>
              <a:rPr lang="en-US" sz="3000" b="1" i="0" u="none" strike="noStrike" cap="none" baseline="30000" dirty="0">
                <a:solidFill>
                  <a:schemeClr val="lt1"/>
                </a:solidFill>
                <a:latin typeface="Helvetica Neue"/>
                <a:ea typeface="Helvetica Neue"/>
                <a:cs typeface="Helvetica Neue"/>
                <a:sym typeface="Helvetica Neue"/>
              </a:rPr>
              <a:t>1</a:t>
            </a:r>
          </a:p>
          <a:p>
            <a:pPr marL="0" marR="0" lvl="0" indent="0" algn="ctr" rtl="0">
              <a:lnSpc>
                <a:spcPct val="75000"/>
              </a:lnSpc>
              <a:spcBef>
                <a:spcPts val="1500"/>
              </a:spcBef>
              <a:spcAft>
                <a:spcPts val="0"/>
              </a:spcAft>
              <a:buClr>
                <a:schemeClr val="dk1"/>
              </a:buClr>
              <a:buSzPts val="3000"/>
              <a:buFont typeface="Arial"/>
              <a:buNone/>
            </a:pPr>
            <a:r>
              <a:rPr lang="en-US" sz="3000" b="1" i="0" u="none" strike="noStrike" cap="none" dirty="0">
                <a:solidFill>
                  <a:schemeClr val="lt1"/>
                </a:solidFill>
                <a:latin typeface="Helvetica Neue"/>
                <a:ea typeface="Helvetica Neue"/>
                <a:cs typeface="Helvetica Neue"/>
                <a:sym typeface="Helvetica Neue"/>
              </a:rPr>
              <a:t>Faculty Mentors:  Dr. H. Cao</a:t>
            </a:r>
            <a:r>
              <a:rPr lang="en-US" sz="3000" b="1" baseline="30000" dirty="0">
                <a:solidFill>
                  <a:schemeClr val="lt1"/>
                </a:solidFill>
                <a:latin typeface="Helvetica Neue"/>
                <a:ea typeface="Helvetica Neue"/>
                <a:cs typeface="Helvetica Neue"/>
                <a:sym typeface="Helvetica Neue"/>
              </a:rPr>
              <a:t>2</a:t>
            </a:r>
            <a:r>
              <a:rPr lang="en-US" sz="3000" b="1" i="0" u="none" strike="noStrike" cap="none" dirty="0">
                <a:solidFill>
                  <a:schemeClr val="lt1"/>
                </a:solidFill>
                <a:latin typeface="Helvetica Neue"/>
                <a:ea typeface="Helvetica Neue"/>
                <a:cs typeface="Helvetica Neue"/>
                <a:sym typeface="Helvetica Neue"/>
              </a:rPr>
              <a:t> </a:t>
            </a:r>
          </a:p>
          <a:p>
            <a:pPr marL="0" marR="0" lvl="0" indent="0" algn="ctr" rtl="0">
              <a:lnSpc>
                <a:spcPct val="75000"/>
              </a:lnSpc>
              <a:spcBef>
                <a:spcPts val="1500"/>
              </a:spcBef>
              <a:spcAft>
                <a:spcPts val="0"/>
              </a:spcAft>
              <a:buClr>
                <a:schemeClr val="dk1"/>
              </a:buClr>
              <a:buSzPts val="3000"/>
              <a:buFont typeface="Arial"/>
              <a:buNone/>
            </a:pPr>
            <a:r>
              <a:rPr lang="en-US" sz="3000" b="1" i="0" u="none" strike="noStrike" cap="none" dirty="0">
                <a:solidFill>
                  <a:schemeClr val="lt1"/>
                </a:solidFill>
                <a:latin typeface="Helvetica Neue"/>
                <a:ea typeface="Helvetica Neue"/>
                <a:cs typeface="Helvetica Neue"/>
                <a:sym typeface="Helvetica Neue"/>
              </a:rPr>
              <a:t>Affiliation: </a:t>
            </a:r>
            <a:r>
              <a:rPr lang="en-US" sz="3000" b="1" i="0" u="none" strike="noStrike" cap="none" baseline="30000" dirty="0">
                <a:solidFill>
                  <a:schemeClr val="lt1"/>
                </a:solidFill>
                <a:latin typeface="Helvetica Neue"/>
                <a:ea typeface="Helvetica Neue"/>
                <a:cs typeface="Helvetica Neue"/>
                <a:sym typeface="Helvetica Neue"/>
              </a:rPr>
              <a:t>1.</a:t>
            </a:r>
            <a:r>
              <a:rPr lang="en-US" sz="3000" b="1" i="0" u="none" strike="noStrike" cap="none" dirty="0">
                <a:solidFill>
                  <a:schemeClr val="lt1"/>
                </a:solidFill>
                <a:latin typeface="Helvetica Neue"/>
                <a:ea typeface="Helvetica Neue"/>
                <a:cs typeface="Helvetica Neue"/>
                <a:sym typeface="Helvetica Neue"/>
              </a:rPr>
              <a:t>Oberlin College, </a:t>
            </a:r>
            <a:r>
              <a:rPr lang="en-US" sz="3000" b="1" baseline="30000" dirty="0">
                <a:solidFill>
                  <a:schemeClr val="lt1"/>
                </a:solidFill>
                <a:latin typeface="Helvetica Neue"/>
                <a:ea typeface="Helvetica Neue"/>
                <a:cs typeface="Helvetica Neue"/>
                <a:sym typeface="Helvetica Neue"/>
              </a:rPr>
              <a:t>2</a:t>
            </a:r>
            <a:r>
              <a:rPr lang="en-US" sz="3000" b="1" i="0" u="none" strike="noStrike" cap="none" baseline="30000" dirty="0">
                <a:solidFill>
                  <a:schemeClr val="lt1"/>
                </a:solidFill>
                <a:latin typeface="Helvetica Neue"/>
                <a:ea typeface="Helvetica Neue"/>
                <a:cs typeface="Helvetica Neue"/>
                <a:sym typeface="Helvetica Neue"/>
              </a:rPr>
              <a:t>.</a:t>
            </a:r>
            <a:r>
              <a:rPr lang="en-US" sz="3000" b="1" i="0" u="none" strike="noStrike" cap="none" dirty="0">
                <a:solidFill>
                  <a:schemeClr val="lt1"/>
                </a:solidFill>
                <a:latin typeface="Helvetica Neue"/>
                <a:ea typeface="Helvetica Neue"/>
                <a:cs typeface="Helvetica Neue"/>
                <a:sym typeface="Helvetica Neue"/>
              </a:rPr>
              <a:t> School of Engineering and Computing Science, NYIT</a:t>
            </a:r>
            <a:endParaRPr lang="en-US" sz="1400" b="0" i="0" u="none" strike="noStrike" cap="none" dirty="0">
              <a:solidFill>
                <a:schemeClr val="lt1"/>
              </a:solidFill>
              <a:latin typeface="Arial"/>
              <a:ea typeface="Arial"/>
              <a:cs typeface="Arial"/>
              <a:sym typeface="Arial"/>
            </a:endParaRPr>
          </a:p>
          <a:p>
            <a:pPr marL="0" marR="0" lvl="0" indent="0" algn="ctr" rtl="0">
              <a:lnSpc>
                <a:spcPct val="75000"/>
              </a:lnSpc>
              <a:spcBef>
                <a:spcPts val="1500"/>
              </a:spcBef>
              <a:spcAft>
                <a:spcPts val="0"/>
              </a:spcAft>
              <a:buClr>
                <a:schemeClr val="dk1"/>
              </a:buClr>
              <a:buSzPts val="3000"/>
              <a:buFont typeface="Arial"/>
              <a:buNone/>
            </a:pPr>
            <a:r>
              <a:rPr lang="en-US" sz="3000" b="1" i="0" u="none" strike="noStrike" cap="none" dirty="0">
                <a:solidFill>
                  <a:schemeClr val="lt1"/>
                </a:solidFill>
                <a:latin typeface="Helvetica Neue"/>
                <a:ea typeface="Helvetica Neue"/>
                <a:cs typeface="Helvetica Neue"/>
                <a:sym typeface="Helvetica Neue"/>
              </a:rPr>
              <a:t>Emails: </a:t>
            </a:r>
            <a:r>
              <a:rPr lang="en-US" sz="3000" b="1" i="0" u="none" strike="noStrike" cap="none" dirty="0">
                <a:solidFill>
                  <a:schemeClr val="lt1"/>
                </a:solidFill>
                <a:latin typeface="Helvetica Neue"/>
                <a:ea typeface="Helvetica Neue"/>
                <a:cs typeface="Helvetica Neue"/>
                <a:sym typeface="Helvetica Neue"/>
                <a:hlinkClick r:id="rId6"/>
              </a:rPr>
              <a:t>forest.</a:t>
            </a:r>
            <a:r>
              <a:rPr lang="en-US" sz="3000" b="1" dirty="0">
                <a:solidFill>
                  <a:schemeClr val="lt1"/>
                </a:solidFill>
                <a:latin typeface="Helvetica Neue"/>
                <a:ea typeface="Helvetica Neue"/>
                <a:cs typeface="Helvetica Neue"/>
                <a:sym typeface="Helvetica Neue"/>
                <a:hlinkClick r:id="rId6"/>
              </a:rPr>
              <a:t>e</a:t>
            </a:r>
            <a:r>
              <a:rPr lang="en-US" sz="3000" b="1" i="0" u="none" strike="noStrike" cap="none" dirty="0">
                <a:solidFill>
                  <a:schemeClr val="lt1"/>
                </a:solidFill>
                <a:latin typeface="Helvetica Neue"/>
                <a:ea typeface="Helvetica Neue"/>
                <a:cs typeface="Helvetica Neue"/>
                <a:sym typeface="Helvetica Neue"/>
                <a:hlinkClick r:id="rId6"/>
              </a:rPr>
              <a:t>lliott@oberlin.edu</a:t>
            </a:r>
            <a:r>
              <a:rPr lang="en-US" sz="3000" b="1" i="0" u="none" strike="noStrike" cap="none" dirty="0">
                <a:solidFill>
                  <a:schemeClr val="lt1"/>
                </a:solidFill>
                <a:latin typeface="Helvetica Neue"/>
                <a:ea typeface="Helvetica Neue"/>
                <a:cs typeface="Helvetica Neue"/>
                <a:sym typeface="Helvetica Neue"/>
              </a:rPr>
              <a:t>, </a:t>
            </a:r>
            <a:r>
              <a:rPr lang="en-US" sz="3000" b="1" i="0" u="none" strike="noStrike" cap="none" dirty="0">
                <a:solidFill>
                  <a:schemeClr val="lt1"/>
                </a:solidFill>
                <a:latin typeface="Helvetica Neue"/>
                <a:ea typeface="Helvetica Neue"/>
                <a:cs typeface="Helvetica Neue"/>
                <a:sym typeface="Helvetica Neue"/>
                <a:hlinkClick r:id="rId7"/>
              </a:rPr>
              <a:t>hcao02@nyit.edu</a:t>
            </a:r>
            <a:r>
              <a:rPr lang="en-US" sz="3000" b="1" i="0" u="none" strike="noStrike" cap="none" dirty="0">
                <a:solidFill>
                  <a:schemeClr val="lt1"/>
                </a:solidFill>
                <a:latin typeface="Helvetica Neue"/>
                <a:ea typeface="Helvetica Neue"/>
                <a:cs typeface="Helvetica Neue"/>
                <a:sym typeface="Helvetica Neue"/>
              </a:rPr>
              <a:t>  </a:t>
            </a: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1500"/>
              </a:spcBef>
              <a:spcAft>
                <a:spcPts val="0"/>
              </a:spcAft>
              <a:buClr>
                <a:srgbClr val="000000"/>
              </a:buClr>
              <a:buSzPts val="3000"/>
              <a:buFont typeface="Arial"/>
              <a:buNone/>
            </a:pPr>
            <a:r>
              <a:rPr lang="en-US" sz="3000" b="1" i="0" u="none" strike="noStrike" cap="none" dirty="0">
                <a:solidFill>
                  <a:srgbClr val="F3F3F3"/>
                </a:solidFill>
                <a:latin typeface="Helvetica Neue"/>
                <a:ea typeface="Helvetica Neue"/>
                <a:cs typeface="Helvetica Neue"/>
                <a:sym typeface="Helvetica Neue"/>
              </a:rPr>
              <a:t> </a:t>
            </a:r>
            <a:endParaRPr sz="1400" b="0" i="0" u="none" strike="noStrike" cap="none" dirty="0">
              <a:solidFill>
                <a:srgbClr val="F3F3F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FF00"/>
              </a:solidFill>
              <a:latin typeface="Helvetica Neue"/>
              <a:ea typeface="Helvetica Neue"/>
              <a:cs typeface="Helvetica Neue"/>
              <a:sym typeface="Helvetica Neue"/>
            </a:endParaRPr>
          </a:p>
        </p:txBody>
      </p:sp>
      <p:sp>
        <p:nvSpPr>
          <p:cNvPr id="213" name="Google Shape;213;p4"/>
          <p:cNvSpPr txBox="1">
            <a:spLocks noGrp="1"/>
          </p:cNvSpPr>
          <p:nvPr>
            <p:ph type="body" idx="2"/>
          </p:nvPr>
        </p:nvSpPr>
        <p:spPr>
          <a:xfrm>
            <a:off x="922341" y="5273461"/>
            <a:ext cx="100488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a:solidFill>
                  <a:schemeClr val="lt1"/>
                </a:solidFill>
                <a:latin typeface="Calibri"/>
                <a:ea typeface="Calibri"/>
                <a:cs typeface="Calibri"/>
                <a:sym typeface="Calibri"/>
              </a:rPr>
              <a:t>ABSTRACT</a:t>
            </a:r>
            <a:endParaRPr sz="3600" b="1" i="0" u="none" strike="noStrike" cap="none">
              <a:solidFill>
                <a:schemeClr val="lt1"/>
              </a:solidFill>
              <a:latin typeface="Calibri"/>
              <a:ea typeface="Calibri"/>
              <a:cs typeface="Calibri"/>
              <a:sym typeface="Calibri"/>
            </a:endParaRPr>
          </a:p>
        </p:txBody>
      </p:sp>
      <p:pic>
        <p:nvPicPr>
          <p:cNvPr id="214" name="Google Shape;214;p4"/>
          <p:cNvPicPr preferRelativeResize="0">
            <a:picLocks noGrp="1"/>
          </p:cNvPicPr>
          <p:nvPr>
            <p:ph type="pic" idx="41"/>
          </p:nvPr>
        </p:nvPicPr>
        <p:blipFill rotWithShape="1">
          <a:blip r:embed="rId8">
            <a:alphaModFix/>
          </a:blip>
          <a:srcRect l="1229" r="1229"/>
          <a:stretch/>
        </p:blipFill>
        <p:spPr>
          <a:xfrm>
            <a:off x="-9326880" y="25313642"/>
            <a:ext cx="7909500" cy="4840200"/>
          </a:xfrm>
          <a:prstGeom prst="rect">
            <a:avLst/>
          </a:prstGeom>
          <a:solidFill>
            <a:schemeClr val="lt2"/>
          </a:solidFill>
          <a:ln w="9525" cap="flat" cmpd="sng">
            <a:solidFill>
              <a:schemeClr val="dk2"/>
            </a:solidFill>
            <a:prstDash val="solid"/>
            <a:round/>
            <a:headEnd type="none" w="sm" len="sm"/>
            <a:tailEnd type="none" w="sm" len="sm"/>
          </a:ln>
        </p:spPr>
      </p:pic>
      <p:sp>
        <p:nvSpPr>
          <p:cNvPr id="215" name="Google Shape;215;p4"/>
          <p:cNvSpPr txBox="1">
            <a:spLocks noGrp="1"/>
          </p:cNvSpPr>
          <p:nvPr>
            <p:ph type="body" idx="14"/>
          </p:nvPr>
        </p:nvSpPr>
        <p:spPr>
          <a:xfrm>
            <a:off x="32924750" y="5273461"/>
            <a:ext cx="100470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a:solidFill>
                  <a:schemeClr val="lt1"/>
                </a:solidFill>
                <a:latin typeface="Helvetica Neue"/>
                <a:ea typeface="Helvetica Neue"/>
                <a:cs typeface="Helvetica Neue"/>
                <a:sym typeface="Helvetica Neue"/>
              </a:rPr>
              <a:t>DISCUSSIONS</a:t>
            </a:r>
            <a:endParaRPr sz="3600" b="1" i="0" u="none" strike="noStrike" cap="none">
              <a:solidFill>
                <a:schemeClr val="lt1"/>
              </a:solidFill>
              <a:latin typeface="Helvetica Neue"/>
              <a:ea typeface="Helvetica Neue"/>
              <a:cs typeface="Helvetica Neue"/>
              <a:sym typeface="Helvetica Neue"/>
            </a:endParaRPr>
          </a:p>
        </p:txBody>
      </p:sp>
      <p:sp>
        <p:nvSpPr>
          <p:cNvPr id="216" name="Google Shape;216;p4"/>
          <p:cNvSpPr txBox="1"/>
          <p:nvPr/>
        </p:nvSpPr>
        <p:spPr>
          <a:xfrm>
            <a:off x="952290" y="5992442"/>
            <a:ext cx="10057200" cy="5694000"/>
          </a:xfrm>
          <a:prstGeom prst="rect">
            <a:avLst/>
          </a:prstGeom>
          <a:solidFill>
            <a:schemeClr val="lt1"/>
          </a:solidFill>
          <a:ln>
            <a:noFill/>
          </a:ln>
        </p:spPr>
        <p:txBody>
          <a:bodyPr spcFirstLastPara="1" wrap="square" lIns="91425" tIns="45700" rIns="91425" bIns="45700" anchor="t" anchorCtr="0">
            <a:noAutofit/>
          </a:bodyPr>
          <a:lstStyle/>
          <a:p>
            <a:pPr lvl="0" algn="just">
              <a:buClr>
                <a:schemeClr val="dk1"/>
              </a:buClr>
              <a:buSzPts val="1100"/>
            </a:pPr>
            <a:r>
              <a:rPr lang="en-US" sz="2150" dirty="0">
                <a:solidFill>
                  <a:schemeClr val="dk1"/>
                </a:solidFill>
                <a:latin typeface="Helvetica Neue"/>
                <a:ea typeface="Helvetica Neue"/>
                <a:cs typeface="Helvetica Neue"/>
                <a:sym typeface="Helvetica Neue"/>
              </a:rPr>
              <a:t>Automatic emotion recognition is a challenging task as emotions can be expressed in a variety of different ways. Most recognition studies have created audio-visual models for classifying emotions. In this study, a new model is proposed based off of human emotion perception. Participants were asked to identify emotions expressed in videos from the CREMA-D database while there gaze patterns were tracked by the </a:t>
            </a:r>
            <a:r>
              <a:rPr lang="en-US" sz="2150" dirty="0" err="1">
                <a:solidFill>
                  <a:schemeClr val="dk1"/>
                </a:solidFill>
                <a:latin typeface="Helvetica Neue"/>
                <a:ea typeface="Helvetica Neue"/>
                <a:cs typeface="Helvetica Neue"/>
                <a:sym typeface="Helvetica Neue"/>
              </a:rPr>
              <a:t>Tobii</a:t>
            </a:r>
            <a:r>
              <a:rPr lang="en-US" sz="2150" dirty="0">
                <a:solidFill>
                  <a:schemeClr val="dk1"/>
                </a:solidFill>
                <a:latin typeface="Helvetica Neue"/>
                <a:ea typeface="Helvetica Neue"/>
                <a:cs typeface="Helvetica Neue"/>
                <a:sym typeface="Helvetica Neue"/>
              </a:rPr>
              <a:t> X3-120. The participants watched to sessions of videos, one session having videos in random order and the other having the actors appear in sequential order. The participants gaze patterns were analyzed by looking at their fixation times on specific facial features of the actor in the videos. A decision tree was then used to select the most important facial features needed for a person to recognize negative, positive and neutral emotions. The data mining tool WEKA is used to generate this tree by implementing the J-48 algorithm for generating classifiers. Using this method, classification rates of 63.9%, 64.8%, 66.6% and 69.6% were obtained for sequential, random, correctly perceived sequential, and correctly perceived random respectively. </a:t>
            </a:r>
            <a:endParaRPr sz="2150" b="0" i="0" u="none" strike="noStrike" cap="none" dirty="0">
              <a:solidFill>
                <a:schemeClr val="dk1"/>
              </a:solidFill>
              <a:latin typeface="Helvetica Neue"/>
              <a:ea typeface="Helvetica Neue"/>
              <a:cs typeface="Helvetica Neue"/>
              <a:sym typeface="Helvetica Neue"/>
            </a:endParaRPr>
          </a:p>
        </p:txBody>
      </p:sp>
      <p:sp>
        <p:nvSpPr>
          <p:cNvPr id="217" name="Google Shape;217;p4"/>
          <p:cNvSpPr txBox="1">
            <a:spLocks noGrp="1"/>
          </p:cNvSpPr>
          <p:nvPr>
            <p:ph type="body" idx="57"/>
          </p:nvPr>
        </p:nvSpPr>
        <p:spPr>
          <a:xfrm>
            <a:off x="952490" y="11274346"/>
            <a:ext cx="10050600" cy="738600"/>
          </a:xfrm>
          <a:prstGeom prst="rect">
            <a:avLst/>
          </a:prstGeom>
          <a:solidFill>
            <a:srgbClr val="2C3F71"/>
          </a:solidFill>
          <a:ln>
            <a:noFill/>
          </a:ln>
        </p:spPr>
        <p:txBody>
          <a:bodyPr spcFirstLastPara="1" wrap="square" lIns="91400" tIns="91400" rIns="91400" bIns="91400" anchor="ctr" anchorCtr="0">
            <a:noAutofit/>
          </a:bodyPr>
          <a:lstStyle/>
          <a:p>
            <a:pPr marL="1645296" marR="0" lvl="0" indent="-1645296" algn="ctr" rtl="0">
              <a:lnSpc>
                <a:spcPct val="100000"/>
              </a:lnSpc>
              <a:spcBef>
                <a:spcPts val="0"/>
              </a:spcBef>
              <a:spcAft>
                <a:spcPts val="0"/>
              </a:spcAft>
              <a:buClr>
                <a:schemeClr val="lt1"/>
              </a:buClr>
              <a:buSzPts val="1400"/>
              <a:buFont typeface="Arial"/>
              <a:buNone/>
            </a:pPr>
            <a:r>
              <a:rPr lang="en-US" sz="3600" b="1" i="0" u="none" strike="noStrike" cap="none" dirty="0">
                <a:solidFill>
                  <a:schemeClr val="lt1"/>
                </a:solidFill>
                <a:latin typeface="Helvetica Neue"/>
                <a:ea typeface="Helvetica Neue"/>
                <a:cs typeface="Helvetica Neue"/>
                <a:sym typeface="Helvetica Neue"/>
              </a:rPr>
              <a:t>BACKGROUND &amp; MOTIVATION</a:t>
            </a:r>
            <a:endParaRPr sz="3600" b="1" i="0" u="none" strike="noStrike" cap="none" dirty="0">
              <a:solidFill>
                <a:schemeClr val="lt1"/>
              </a:solidFill>
              <a:latin typeface="Helvetica Neue"/>
              <a:ea typeface="Helvetica Neue"/>
              <a:cs typeface="Helvetica Neue"/>
              <a:sym typeface="Helvetica Neue"/>
            </a:endParaRPr>
          </a:p>
        </p:txBody>
      </p:sp>
      <p:pic>
        <p:nvPicPr>
          <p:cNvPr id="218" name="Google Shape;218;p4"/>
          <p:cNvPicPr preferRelativeResize="0"/>
          <p:nvPr/>
        </p:nvPicPr>
        <p:blipFill rotWithShape="1">
          <a:blip r:embed="rId9">
            <a:alphaModFix/>
          </a:blip>
          <a:srcRect/>
          <a:stretch/>
        </p:blipFill>
        <p:spPr>
          <a:xfrm>
            <a:off x="3885587" y="665875"/>
            <a:ext cx="3248100" cy="3253200"/>
          </a:xfrm>
          <a:prstGeom prst="rect">
            <a:avLst/>
          </a:prstGeom>
          <a:noFill/>
          <a:ln>
            <a:noFill/>
          </a:ln>
        </p:spPr>
      </p:pic>
      <p:pic>
        <p:nvPicPr>
          <p:cNvPr id="219" name="Google Shape;219;p4" descr="DIGITAL_NYIT_SQUARE_RGB.png"/>
          <p:cNvPicPr preferRelativeResize="0"/>
          <p:nvPr/>
        </p:nvPicPr>
        <p:blipFill rotWithShape="1">
          <a:blip r:embed="rId10">
            <a:alphaModFix/>
          </a:blip>
          <a:srcRect/>
          <a:stretch/>
        </p:blipFill>
        <p:spPr>
          <a:xfrm>
            <a:off x="755874" y="937586"/>
            <a:ext cx="2714550" cy="2709776"/>
          </a:xfrm>
          <a:prstGeom prst="rect">
            <a:avLst/>
          </a:prstGeom>
          <a:noFill/>
          <a:ln>
            <a:noFill/>
          </a:ln>
        </p:spPr>
      </p:pic>
      <p:sp>
        <p:nvSpPr>
          <p:cNvPr id="220" name="Google Shape;220;p4"/>
          <p:cNvSpPr txBox="1"/>
          <p:nvPr/>
        </p:nvSpPr>
        <p:spPr>
          <a:xfrm>
            <a:off x="935665" y="12125267"/>
            <a:ext cx="10057200" cy="569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chemeClr val="dk1"/>
              </a:solidFill>
              <a:latin typeface="Helvetica Neue"/>
              <a:ea typeface="Helvetica Neue"/>
              <a:cs typeface="Helvetica Neue"/>
              <a:sym typeface="Helvetica Neue"/>
            </a:endParaRPr>
          </a:p>
        </p:txBody>
      </p:sp>
      <p:sp>
        <p:nvSpPr>
          <p:cNvPr id="221" name="Google Shape;221;p4"/>
          <p:cNvSpPr txBox="1"/>
          <p:nvPr/>
        </p:nvSpPr>
        <p:spPr>
          <a:xfrm>
            <a:off x="1160674" y="12120625"/>
            <a:ext cx="9359351" cy="2110598"/>
          </a:xfrm>
          <a:prstGeom prst="rect">
            <a:avLst/>
          </a:prstGeom>
          <a:noFill/>
          <a:ln>
            <a:noFill/>
          </a:ln>
        </p:spPr>
        <p:txBody>
          <a:bodyPr spcFirstLastPara="1" wrap="square" lIns="91425" tIns="91425" rIns="91425" bIns="91425" anchor="t" anchorCtr="0">
            <a:noAutofit/>
          </a:bodyPr>
          <a:lstStyle/>
          <a:p>
            <a:pPr algn="ctr">
              <a:buSzPts val="3000"/>
            </a:pPr>
            <a:r>
              <a:rPr lang="en-US" sz="3000" b="1" i="0" u="none" strike="noStrike" cap="none" dirty="0">
                <a:solidFill>
                  <a:srgbClr val="000000"/>
                </a:solidFill>
                <a:latin typeface="Helvetica Neue"/>
                <a:ea typeface="Helvetica Neue"/>
                <a:cs typeface="Helvetica Neue"/>
                <a:sym typeface="Helvetica Neue"/>
              </a:rPr>
              <a:t>Automatic Emotion Recognition</a:t>
            </a:r>
            <a:endParaRPr sz="3000" b="1" i="0" u="none" strike="noStrike" cap="none" dirty="0">
              <a:solidFill>
                <a:srgbClr val="000000"/>
              </a:solidFill>
              <a:latin typeface="Helvetica Neue"/>
              <a:ea typeface="Helvetica Neue"/>
              <a:cs typeface="Helvetica Neue"/>
              <a:sym typeface="Helvetica Neue"/>
            </a:endParaRPr>
          </a:p>
          <a:p>
            <a:pPr marL="457200" marR="0" lvl="0" indent="-419100" algn="l" rtl="0">
              <a:lnSpc>
                <a:spcPct val="100000"/>
              </a:lnSpc>
              <a:spcBef>
                <a:spcPts val="0"/>
              </a:spcBef>
              <a:spcAft>
                <a:spcPts val="0"/>
              </a:spcAft>
              <a:buClr>
                <a:srgbClr val="000000"/>
              </a:buClr>
              <a:buSzPts val="3000"/>
              <a:buFont typeface="Helvetica Neue"/>
              <a:buChar char="●"/>
            </a:pPr>
            <a:r>
              <a:rPr lang="en-US" sz="3000" b="0" i="0" u="none" strike="noStrike" cap="none" dirty="0">
                <a:solidFill>
                  <a:srgbClr val="000000"/>
                </a:solidFill>
                <a:latin typeface="Helvetica Neue"/>
                <a:ea typeface="Helvetica Neue"/>
                <a:cs typeface="Helvetica Neue"/>
                <a:sym typeface="Helvetica Neue"/>
              </a:rPr>
              <a:t>The ability for computer to automatically recognize human emotion</a:t>
            </a:r>
          </a:p>
          <a:p>
            <a:pPr marL="457200" marR="0" lvl="0" indent="-419100" algn="l" rtl="0">
              <a:lnSpc>
                <a:spcPct val="100000"/>
              </a:lnSpc>
              <a:spcBef>
                <a:spcPts val="0"/>
              </a:spcBef>
              <a:spcAft>
                <a:spcPts val="0"/>
              </a:spcAft>
              <a:buClr>
                <a:srgbClr val="000000"/>
              </a:buClr>
              <a:buSzPts val="3000"/>
              <a:buFont typeface="Helvetica Neue"/>
              <a:buChar char="●"/>
            </a:pPr>
            <a:r>
              <a:rPr lang="en-US" sz="3000" i="0" u="none" strike="noStrike" cap="none" dirty="0">
                <a:solidFill>
                  <a:srgbClr val="000000"/>
                </a:solidFill>
                <a:latin typeface="Helvetica Neue"/>
                <a:ea typeface="Helvetica Neue"/>
                <a:cs typeface="Helvetica Neue"/>
                <a:sym typeface="Helvetica Neue"/>
              </a:rPr>
              <a:t>Tackled through a variety of audio/visual channels</a:t>
            </a:r>
          </a:p>
          <a:p>
            <a:pPr marL="457200" marR="0" lvl="0" indent="-419100" algn="l" rtl="0">
              <a:lnSpc>
                <a:spcPct val="100000"/>
              </a:lnSpc>
              <a:spcBef>
                <a:spcPts val="0"/>
              </a:spcBef>
              <a:spcAft>
                <a:spcPts val="0"/>
              </a:spcAft>
              <a:buClr>
                <a:srgbClr val="000000"/>
              </a:buClr>
              <a:buSzPts val="3000"/>
              <a:buFont typeface="Helvetica Neue"/>
              <a:buChar char="●"/>
            </a:pPr>
            <a:r>
              <a:rPr lang="en-US" sz="3000" dirty="0">
                <a:latin typeface="Helvetica Neue"/>
                <a:ea typeface="Helvetica Neue"/>
                <a:cs typeface="Helvetica Neue"/>
                <a:sym typeface="Helvetica Neue"/>
              </a:rPr>
              <a:t>Applications in Education, HCI, RHI and Medicine</a:t>
            </a:r>
            <a:endParaRPr lang="en-US" sz="3000" i="0" u="none" strike="noStrike" cap="none" dirty="0">
              <a:solidFill>
                <a:srgbClr val="000000"/>
              </a:solidFill>
              <a:latin typeface="Helvetica Neue"/>
              <a:ea typeface="Helvetica Neue"/>
              <a:cs typeface="Helvetica Neue"/>
              <a:sym typeface="Helvetica Neue"/>
            </a:endParaRPr>
          </a:p>
          <a:p>
            <a:pPr marL="457200" marR="0" lvl="0" indent="-419100" algn="l" rtl="0">
              <a:lnSpc>
                <a:spcPct val="100000"/>
              </a:lnSpc>
              <a:spcBef>
                <a:spcPts val="0"/>
              </a:spcBef>
              <a:spcAft>
                <a:spcPts val="0"/>
              </a:spcAft>
              <a:buClr>
                <a:srgbClr val="000000"/>
              </a:buClr>
              <a:buSzPts val="3000"/>
              <a:buFont typeface="Helvetica Neue"/>
              <a:buChar char="●"/>
            </a:pPr>
            <a:endParaRPr sz="300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Helvetica Neue"/>
              <a:ea typeface="Helvetica Neue"/>
              <a:cs typeface="Helvetica Neue"/>
              <a:sym typeface="Helvetica Neue"/>
            </a:endParaRPr>
          </a:p>
        </p:txBody>
      </p:sp>
      <p:sp>
        <p:nvSpPr>
          <p:cNvPr id="222" name="Google Shape;222;p4"/>
          <p:cNvSpPr txBox="1"/>
          <p:nvPr/>
        </p:nvSpPr>
        <p:spPr>
          <a:xfrm>
            <a:off x="969325" y="14791646"/>
            <a:ext cx="5328700" cy="2158200"/>
          </a:xfrm>
          <a:prstGeom prst="rect">
            <a:avLst/>
          </a:prstGeom>
          <a:noFill/>
          <a:ln>
            <a:noFill/>
          </a:ln>
        </p:spPr>
        <p:txBody>
          <a:bodyPr spcFirstLastPara="1" wrap="square" lIns="91425" tIns="91425" rIns="91425" bIns="91425" anchor="t" anchorCtr="0">
            <a:noAutofit/>
          </a:bodyPr>
          <a:lstStyle/>
          <a:p>
            <a:pPr marL="38100" marR="0" lvl="0" algn="l" rtl="0">
              <a:lnSpc>
                <a:spcPct val="100000"/>
              </a:lnSpc>
              <a:spcBef>
                <a:spcPts val="0"/>
              </a:spcBef>
              <a:spcAft>
                <a:spcPts val="0"/>
              </a:spcAft>
              <a:buClr>
                <a:srgbClr val="000000"/>
              </a:buClr>
              <a:buSzPts val="3000"/>
            </a:pPr>
            <a:r>
              <a:rPr lang="en-US" sz="3000" b="1" i="0" u="none" strike="noStrike" cap="none" dirty="0">
                <a:solidFill>
                  <a:srgbClr val="000000"/>
                </a:solidFill>
                <a:latin typeface="Helvetica Neue"/>
                <a:ea typeface="Helvetica Neue"/>
                <a:cs typeface="Helvetica Neue"/>
                <a:sym typeface="Helvetica Neue"/>
              </a:rPr>
              <a:t>Action Units (AU)</a:t>
            </a:r>
          </a:p>
          <a:p>
            <a:pPr marL="4953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000" i="0" u="none" strike="noStrike" cap="none" dirty="0">
                <a:solidFill>
                  <a:srgbClr val="000000"/>
                </a:solidFill>
                <a:latin typeface="Helvetica Neue"/>
                <a:ea typeface="Helvetica Neue"/>
                <a:cs typeface="Helvetica Neue"/>
                <a:sym typeface="Helvetica Neue"/>
              </a:rPr>
              <a:t>Encode Facial Movements</a:t>
            </a:r>
          </a:p>
          <a:p>
            <a:pPr marL="4953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000" dirty="0">
                <a:latin typeface="Helvetica Neue"/>
                <a:ea typeface="Helvetica Neue"/>
                <a:cs typeface="Helvetica Neue"/>
                <a:sym typeface="Helvetica Neue"/>
              </a:rPr>
              <a:t>Combine them to represent emotions</a:t>
            </a:r>
            <a:endParaRPr sz="3000" i="0" u="none" strike="noStrike" cap="none" dirty="0">
              <a:solidFill>
                <a:srgbClr val="000000"/>
              </a:solidFill>
              <a:latin typeface="Helvetica Neue"/>
              <a:ea typeface="Helvetica Neue"/>
              <a:cs typeface="Helvetica Neue"/>
              <a:sym typeface="Helvetica Neue"/>
            </a:endParaRPr>
          </a:p>
        </p:txBody>
      </p:sp>
      <p:sp>
        <p:nvSpPr>
          <p:cNvPr id="226" name="Google Shape;226;p4"/>
          <p:cNvSpPr txBox="1"/>
          <p:nvPr/>
        </p:nvSpPr>
        <p:spPr>
          <a:xfrm>
            <a:off x="33008825" y="23014242"/>
            <a:ext cx="9823500" cy="5694000"/>
          </a:xfrm>
          <a:prstGeom prst="rect">
            <a:avLst/>
          </a:prstGeom>
          <a:noFill/>
          <a:ln>
            <a:noFill/>
          </a:ln>
        </p:spPr>
        <p:txBody>
          <a:bodyPr spcFirstLastPara="1" wrap="square" lIns="91425" tIns="91425" rIns="91425" bIns="91425" anchor="ctr" anchorCtr="0">
            <a:noAutofit/>
          </a:bodyPr>
          <a:lstStyle/>
          <a:p>
            <a:r>
              <a:rPr lang="en-US" sz="2400" dirty="0">
                <a:solidFill>
                  <a:schemeClr val="dk1"/>
                </a:solidFill>
                <a:highlight>
                  <a:srgbClr val="FFFFFF"/>
                </a:highlight>
                <a:latin typeface="Helvetica" pitchFamily="2" charset="0"/>
                <a:ea typeface="Helvetica Neue"/>
                <a:cs typeface="Helvetica Neue"/>
                <a:sym typeface="Helvetica Neue"/>
              </a:rPr>
              <a:t>[1] </a:t>
            </a:r>
            <a:r>
              <a:rPr lang="en-US" sz="2400" dirty="0">
                <a:highlight>
                  <a:srgbClr val="FFFFFF"/>
                </a:highlight>
                <a:latin typeface="Helvetica" pitchFamily="2" charset="0"/>
              </a:rPr>
              <a:t>A. A. T. </a:t>
            </a:r>
            <a:r>
              <a:rPr lang="en-US" sz="2400" dirty="0" err="1">
                <a:highlight>
                  <a:srgbClr val="FFFFFF"/>
                </a:highlight>
                <a:latin typeface="Helvetica" pitchFamily="2" charset="0"/>
              </a:rPr>
              <a:t>Danisman</a:t>
            </a:r>
            <a:r>
              <a:rPr lang="en-US" sz="2400" dirty="0">
                <a:highlight>
                  <a:srgbClr val="FFFFFF"/>
                </a:highlight>
                <a:latin typeface="Helvetica" pitchFamily="2" charset="0"/>
              </a:rPr>
              <a:t>, “Emotion classification of audio signals using</a:t>
            </a:r>
          </a:p>
          <a:p>
            <a:r>
              <a:rPr lang="en-US" sz="2400" dirty="0">
                <a:highlight>
                  <a:srgbClr val="FFFFFF"/>
                </a:highlight>
                <a:latin typeface="Helvetica" pitchFamily="2" charset="0"/>
              </a:rPr>
              <a:t>ensemble of support vector machines,” Lecture Notes in Computer Science, vol 5078. Springer, 2008</a:t>
            </a:r>
            <a:endParaRPr lang="en-US" sz="2400" dirty="0">
              <a:highlight>
                <a:srgbClr val="FFFFFF"/>
              </a:highlight>
              <a:latin typeface="Helvetica Neue"/>
              <a:ea typeface="Helvetica Neue"/>
              <a:cs typeface="Helvetica Neue"/>
              <a:sym typeface="Helvetica Neue"/>
            </a:endParaRPr>
          </a:p>
          <a:p>
            <a:r>
              <a:rPr lang="en-US" sz="2400" dirty="0">
                <a:highlight>
                  <a:srgbClr val="FFFFFF"/>
                </a:highlight>
                <a:latin typeface="Helvetica Neue"/>
                <a:ea typeface="Helvetica Neue"/>
                <a:cs typeface="Helvetica Neue"/>
                <a:sym typeface="Helvetica Neue"/>
              </a:rPr>
              <a:t>[2] </a:t>
            </a:r>
            <a:r>
              <a:rPr lang="en-US" sz="2400" dirty="0">
                <a:highlight>
                  <a:srgbClr val="FFFFFF"/>
                </a:highlight>
                <a:latin typeface="Helvetica" pitchFamily="2" charset="0"/>
              </a:rPr>
              <a:t>H. L. N. Y. L. W. Qi </a:t>
            </a:r>
            <a:r>
              <a:rPr lang="en-US" sz="2400" dirty="0" err="1">
                <a:highlight>
                  <a:srgbClr val="FFFFFF"/>
                </a:highlight>
                <a:latin typeface="Helvetica" pitchFamily="2" charset="0"/>
              </a:rPr>
              <a:t>Su</a:t>
            </a:r>
            <a:r>
              <a:rPr lang="en-US" sz="2400" dirty="0">
                <a:highlight>
                  <a:srgbClr val="FFFFFF"/>
                </a:highlight>
                <a:latin typeface="Helvetica" pitchFamily="2" charset="0"/>
              </a:rPr>
              <a:t>, Fei Chen, “Multimodal emotion perception in</a:t>
            </a:r>
          </a:p>
          <a:p>
            <a:r>
              <a:rPr lang="en-US" sz="2400" dirty="0">
                <a:highlight>
                  <a:srgbClr val="FFFFFF"/>
                </a:highlight>
                <a:latin typeface="Helvetica" pitchFamily="2" charset="0"/>
              </a:rPr>
              <a:t>children with autism spectrum disorder by eye tracking study,” 8 IEEE-EMBS Conference on Biomedical Engineering and Sciences (IECBES),2018.</a:t>
            </a:r>
            <a:endParaRPr lang="en-US" sz="2400" b="0" i="0" u="none" strike="noStrike" cap="none" dirty="0">
              <a:solidFill>
                <a:srgbClr val="000000"/>
              </a:solidFill>
              <a:highlight>
                <a:srgbClr val="FFFFFF"/>
              </a:highlight>
              <a:latin typeface="Helvetica" pitchFamily="2" charset="0"/>
              <a:ea typeface="Helvetica Neue"/>
              <a:cs typeface="Helvetica Neue"/>
              <a:sym typeface="Helvetica Neue"/>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highlight>
                  <a:srgbClr val="FFFFFF"/>
                </a:highlight>
                <a:latin typeface="Helvetica" pitchFamily="2" charset="0"/>
                <a:ea typeface="Helvetica Neue"/>
                <a:cs typeface="Helvetica Neue"/>
                <a:sym typeface="Helvetica Neue"/>
              </a:rPr>
              <a:t>[3]W F P Ekman, “Facial action coding system: A technique for the measurement of facial movements” Consulting Psychologists Press, Palo. </a:t>
            </a:r>
          </a:p>
          <a:p>
            <a:r>
              <a:rPr lang="en-US" sz="2400" dirty="0">
                <a:highlight>
                  <a:srgbClr val="FFFFFF"/>
                </a:highlight>
                <a:latin typeface="Helvetica" pitchFamily="2" charset="0"/>
                <a:ea typeface="Helvetica Neue"/>
                <a:cs typeface="Helvetica Neue"/>
                <a:sym typeface="Helvetica Neue"/>
              </a:rPr>
              <a:t>[4]</a:t>
            </a:r>
            <a:r>
              <a:rPr lang="en-US" sz="2400" dirty="0">
                <a:highlight>
                  <a:srgbClr val="FFFFFF"/>
                </a:highlight>
                <a:latin typeface="Helvetica" pitchFamily="2" charset="0"/>
              </a:rPr>
              <a:t> . C. </a:t>
            </a:r>
            <a:r>
              <a:rPr lang="en-US" sz="2400" dirty="0" err="1">
                <a:highlight>
                  <a:srgbClr val="FFFFFF"/>
                </a:highlight>
                <a:latin typeface="Helvetica" pitchFamily="2" charset="0"/>
              </a:rPr>
              <a:t>Gaganjot</a:t>
            </a:r>
            <a:r>
              <a:rPr lang="en-US" sz="2400" dirty="0">
                <a:highlight>
                  <a:srgbClr val="FFFFFF"/>
                </a:highlight>
                <a:latin typeface="Helvetica" pitchFamily="2" charset="0"/>
              </a:rPr>
              <a:t> Kaur, “Improved j48 classification algorithm for the</a:t>
            </a:r>
          </a:p>
          <a:p>
            <a:r>
              <a:rPr lang="en-US" sz="2400" dirty="0">
                <a:highlight>
                  <a:srgbClr val="FFFFFF"/>
                </a:highlight>
                <a:latin typeface="Helvetica" pitchFamily="2" charset="0"/>
              </a:rPr>
              <a:t>prediction of diabetes,” International Journal of Computer Applications</a:t>
            </a:r>
          </a:p>
          <a:p>
            <a:r>
              <a:rPr lang="en-US" sz="2400" dirty="0">
                <a:highlight>
                  <a:srgbClr val="FFFFFF"/>
                </a:highlight>
                <a:latin typeface="Helvetica" pitchFamily="2" charset="0"/>
              </a:rPr>
              <a:t>(0975 – 8887) Volume 98 – No.22, July 2014 , 2014</a:t>
            </a: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highlight>
                <a:srgbClr val="FFFFFF"/>
              </a:highlight>
              <a:latin typeface="Helvetica" pitchFamily="2" charset="0"/>
              <a:ea typeface="Helvetica Neue"/>
              <a:cs typeface="Helvetica Neue"/>
              <a:sym typeface="Helvetica Neue"/>
            </a:endParaRPr>
          </a:p>
        </p:txBody>
      </p:sp>
      <p:sp>
        <p:nvSpPr>
          <p:cNvPr id="227" name="Google Shape;227;p4"/>
          <p:cNvSpPr txBox="1"/>
          <p:nvPr/>
        </p:nvSpPr>
        <p:spPr>
          <a:xfrm>
            <a:off x="4858742" y="16217939"/>
            <a:ext cx="597871" cy="73190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a:ea typeface="Helvetica Neue"/>
                <a:cs typeface="Helvetica Neue"/>
                <a:sym typeface="Helvetica Neue"/>
              </a:rPr>
              <a:t>[3]</a:t>
            </a:r>
            <a:endParaRPr sz="3000" b="0" i="0" u="none" strike="noStrike" cap="none" dirty="0">
              <a:solidFill>
                <a:srgbClr val="000000"/>
              </a:solidFill>
              <a:latin typeface="Helvetica Neue"/>
              <a:ea typeface="Helvetica Neue"/>
              <a:cs typeface="Helvetica Neue"/>
              <a:sym typeface="Helvetica Neue"/>
            </a:endParaRPr>
          </a:p>
        </p:txBody>
      </p:sp>
      <p:sp>
        <p:nvSpPr>
          <p:cNvPr id="231" name="Google Shape;231;p4"/>
          <p:cNvSpPr txBox="1"/>
          <p:nvPr/>
        </p:nvSpPr>
        <p:spPr>
          <a:xfrm>
            <a:off x="1383257" y="29815775"/>
            <a:ext cx="9296189" cy="215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2600" b="1" dirty="0">
                <a:latin typeface="Helvetica Neue"/>
                <a:ea typeface="Helvetica Neue"/>
                <a:cs typeface="Helvetica Neue"/>
                <a:sym typeface="Helvetica Neue"/>
              </a:rPr>
              <a:t>As Participants Watch Videos</a:t>
            </a:r>
          </a:p>
          <a:p>
            <a:pPr marL="342900" marR="0" lvl="0" indent="-342900" algn="l" rtl="0">
              <a:lnSpc>
                <a:spcPct val="100000"/>
              </a:lnSpc>
              <a:spcBef>
                <a:spcPts val="0"/>
              </a:spcBef>
              <a:spcAft>
                <a:spcPts val="0"/>
              </a:spcAft>
              <a:buClr>
                <a:srgbClr val="000000"/>
              </a:buClr>
              <a:buSzPts val="3000"/>
              <a:buFont typeface="Arial" panose="020B0604020202020204" pitchFamily="34" charset="0"/>
              <a:buChar char="•"/>
            </a:pPr>
            <a:r>
              <a:rPr lang="en-US" sz="2600" b="0" i="0" u="none" strike="noStrike" cap="none" dirty="0">
                <a:solidFill>
                  <a:srgbClr val="000000"/>
                </a:solidFill>
                <a:latin typeface="Helvetica Neue"/>
                <a:ea typeface="Helvetica Neue"/>
                <a:cs typeface="Helvetica Neue"/>
                <a:sym typeface="Helvetica Neue"/>
              </a:rPr>
              <a:t>Eyes Tra</a:t>
            </a:r>
            <a:r>
              <a:rPr lang="en-US" sz="2600" dirty="0">
                <a:latin typeface="Helvetica Neue"/>
                <a:ea typeface="Helvetica Neue"/>
                <a:cs typeface="Helvetica Neue"/>
                <a:sym typeface="Helvetica Neue"/>
              </a:rPr>
              <a:t>cked</a:t>
            </a:r>
          </a:p>
          <a:p>
            <a:pPr marL="342900" marR="0" lvl="0" indent="-342900" algn="l" rtl="0">
              <a:lnSpc>
                <a:spcPct val="100000"/>
              </a:lnSpc>
              <a:spcBef>
                <a:spcPts val="0"/>
              </a:spcBef>
              <a:spcAft>
                <a:spcPts val="0"/>
              </a:spcAft>
              <a:buClr>
                <a:srgbClr val="000000"/>
              </a:buClr>
              <a:buSzPts val="3000"/>
              <a:buFont typeface="Arial" panose="020B0604020202020204" pitchFamily="34" charset="0"/>
              <a:buChar char="•"/>
            </a:pPr>
            <a:r>
              <a:rPr lang="en-US" sz="2600" b="0" i="0" u="none" strike="noStrike" cap="none" dirty="0">
                <a:solidFill>
                  <a:srgbClr val="000000"/>
                </a:solidFill>
                <a:latin typeface="Helvetica Neue"/>
                <a:ea typeface="Helvetica Neue"/>
                <a:cs typeface="Helvetica Neue"/>
                <a:sym typeface="Helvetica Neue"/>
              </a:rPr>
              <a:t>Are asked what emotion they perceived</a:t>
            </a:r>
            <a:endParaRPr lang="en-US" sz="2600" dirty="0">
              <a:latin typeface="Helvetica Neue"/>
              <a:ea typeface="Helvetica Neue"/>
              <a:cs typeface="Helvetica Neue"/>
              <a:sym typeface="Helvetica Neue"/>
            </a:endParaRPr>
          </a:p>
          <a:p>
            <a:pPr marL="342900" marR="0" lvl="0" indent="-342900" algn="l" rtl="0">
              <a:lnSpc>
                <a:spcPct val="100000"/>
              </a:lnSpc>
              <a:spcBef>
                <a:spcPts val="0"/>
              </a:spcBef>
              <a:spcAft>
                <a:spcPts val="0"/>
              </a:spcAft>
              <a:buClr>
                <a:srgbClr val="000000"/>
              </a:buClr>
              <a:buSzPts val="3000"/>
              <a:buFont typeface="Arial" panose="020B0604020202020204" pitchFamily="34" charset="0"/>
              <a:buChar char="•"/>
            </a:pPr>
            <a:r>
              <a:rPr lang="en-US" sz="2600" b="0" i="0" u="none" strike="noStrike" cap="none" dirty="0">
                <a:solidFill>
                  <a:srgbClr val="000000"/>
                </a:solidFill>
                <a:latin typeface="Helvetica Neue"/>
                <a:ea typeface="Helvetica Neue"/>
                <a:cs typeface="Helvetica Neue"/>
                <a:sym typeface="Helvetica Neue"/>
              </a:rPr>
              <a:t>AOI </a:t>
            </a:r>
            <a:r>
              <a:rPr lang="en-US" sz="2600" dirty="0">
                <a:latin typeface="Helvetica Neue"/>
                <a:ea typeface="Helvetica Neue"/>
                <a:cs typeface="Helvetica Neue"/>
                <a:sym typeface="Helvetica Neue"/>
              </a:rPr>
              <a:t>Fixation recorded</a:t>
            </a:r>
          </a:p>
          <a:p>
            <a:pPr marL="342900" marR="0" lvl="0" indent="-342900" algn="l" rtl="0">
              <a:lnSpc>
                <a:spcPct val="100000"/>
              </a:lnSpc>
              <a:spcBef>
                <a:spcPts val="0"/>
              </a:spcBef>
              <a:spcAft>
                <a:spcPts val="0"/>
              </a:spcAft>
              <a:buClr>
                <a:srgbClr val="000000"/>
              </a:buClr>
              <a:buSzPts val="3000"/>
              <a:buFont typeface="Arial" panose="020B0604020202020204" pitchFamily="34" charset="0"/>
              <a:buChar char="•"/>
            </a:pPr>
            <a:r>
              <a:rPr lang="en-US" sz="2600" dirty="0">
                <a:latin typeface="Helvetica Neue"/>
                <a:ea typeface="Helvetica Neue"/>
                <a:cs typeface="Helvetica Neue"/>
                <a:sym typeface="Helvetica Neue"/>
              </a:rPr>
              <a:t>Two sessions,: Random and Sequential</a:t>
            </a:r>
            <a:endParaRPr lang="en-US" sz="2600" b="0" i="0" u="none" strike="noStrike" cap="none" dirty="0">
              <a:solidFill>
                <a:srgbClr val="000000"/>
              </a:solidFill>
              <a:latin typeface="Helvetica Neue"/>
              <a:ea typeface="Helvetica Neue"/>
              <a:cs typeface="Helvetica Neue"/>
              <a:sym typeface="Helvetica Neue"/>
            </a:endParaRPr>
          </a:p>
        </p:txBody>
      </p:sp>
      <p:sp>
        <p:nvSpPr>
          <p:cNvPr id="234" name="Google Shape;234;p4"/>
          <p:cNvSpPr txBox="1"/>
          <p:nvPr/>
        </p:nvSpPr>
        <p:spPr>
          <a:xfrm>
            <a:off x="1190418" y="23699223"/>
            <a:ext cx="4802100" cy="100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a:ea typeface="Helvetica Neue"/>
                <a:cs typeface="Helvetica Neue"/>
                <a:sym typeface="Helvetica Neue"/>
              </a:rPr>
              <a:t>Record Eye Tracking and Fixation data with:</a:t>
            </a: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000000"/>
              </a:solidFill>
              <a:latin typeface="Helvetica Neue"/>
              <a:ea typeface="Helvetica Neue"/>
              <a:cs typeface="Helvetica Neue"/>
              <a:sym typeface="Helvetica Neue"/>
            </a:endParaRPr>
          </a:p>
        </p:txBody>
      </p:sp>
      <p:sp>
        <p:nvSpPr>
          <p:cNvPr id="236" name="Google Shape;236;p4"/>
          <p:cNvSpPr txBox="1"/>
          <p:nvPr/>
        </p:nvSpPr>
        <p:spPr>
          <a:xfrm>
            <a:off x="5962775" y="21742767"/>
            <a:ext cx="4802100" cy="7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lang="en-US" sz="3000" b="1" dirty="0">
              <a:latin typeface="Helvetica Neue"/>
              <a:ea typeface="Helvetica Neue"/>
              <a:cs typeface="Helvetica Neue"/>
              <a:sym typeface="Helvetica Neue"/>
            </a:endParaRPr>
          </a:p>
        </p:txBody>
      </p:sp>
      <p:pic>
        <p:nvPicPr>
          <p:cNvPr id="1028" name="Picture 4">
            <a:extLst>
              <a:ext uri="{FF2B5EF4-FFF2-40B4-BE49-F238E27FC236}">
                <a16:creationId xmlns:a16="http://schemas.microsoft.com/office/drawing/2014/main" id="{401E04B1-2061-594E-821C-A1A01CD97A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438" y="14670048"/>
            <a:ext cx="4654417" cy="3149219"/>
          </a:xfrm>
          <a:prstGeom prst="rect">
            <a:avLst/>
          </a:prstGeom>
          <a:noFill/>
          <a:extLst>
            <a:ext uri="{909E8E84-426E-40DD-AFC4-6F175D3DCCD1}">
              <a14:hiddenFill xmlns:a14="http://schemas.microsoft.com/office/drawing/2010/main">
                <a:solidFill>
                  <a:srgbClr val="FFFFFF"/>
                </a:solidFill>
              </a14:hiddenFill>
            </a:ext>
          </a:extLst>
        </p:spPr>
      </p:pic>
      <p:sp>
        <p:nvSpPr>
          <p:cNvPr id="89" name="Google Shape;227;p4">
            <a:extLst>
              <a:ext uri="{FF2B5EF4-FFF2-40B4-BE49-F238E27FC236}">
                <a16:creationId xmlns:a16="http://schemas.microsoft.com/office/drawing/2014/main" id="{C180A9BA-4780-6B4E-A28E-977DF0124F8E}"/>
              </a:ext>
            </a:extLst>
          </p:cNvPr>
          <p:cNvSpPr txBox="1"/>
          <p:nvPr/>
        </p:nvSpPr>
        <p:spPr>
          <a:xfrm>
            <a:off x="10047362" y="13927747"/>
            <a:ext cx="689100" cy="6346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a:ea typeface="Helvetica Neue"/>
                <a:cs typeface="Helvetica Neue"/>
                <a:sym typeface="Helvetica Neue"/>
              </a:rPr>
              <a:t>[2]</a:t>
            </a:r>
            <a:endParaRPr sz="3000" b="0" i="0" u="none" strike="noStrike" cap="none" dirty="0">
              <a:solidFill>
                <a:srgbClr val="000000"/>
              </a:solidFill>
              <a:latin typeface="Helvetica Neue"/>
              <a:ea typeface="Helvetica Neue"/>
              <a:cs typeface="Helvetica Neue"/>
              <a:sym typeface="Helvetica Neue"/>
            </a:endParaRPr>
          </a:p>
        </p:txBody>
      </p:sp>
      <p:sp>
        <p:nvSpPr>
          <p:cNvPr id="90" name="Google Shape;227;p4">
            <a:extLst>
              <a:ext uri="{FF2B5EF4-FFF2-40B4-BE49-F238E27FC236}">
                <a16:creationId xmlns:a16="http://schemas.microsoft.com/office/drawing/2014/main" id="{4DB241AA-785B-8045-A7C0-EB5280E82ED1}"/>
              </a:ext>
            </a:extLst>
          </p:cNvPr>
          <p:cNvSpPr txBox="1"/>
          <p:nvPr/>
        </p:nvSpPr>
        <p:spPr>
          <a:xfrm>
            <a:off x="10137755" y="13488922"/>
            <a:ext cx="689100" cy="6346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a:ea typeface="Helvetica Neue"/>
                <a:cs typeface="Helvetica Neue"/>
                <a:sym typeface="Helvetica Neue"/>
              </a:rPr>
              <a:t>[1]</a:t>
            </a:r>
            <a:endParaRPr sz="3000" b="0" i="0" u="none" strike="noStrike" cap="none" dirty="0">
              <a:solidFill>
                <a:srgbClr val="000000"/>
              </a:solidFill>
              <a:latin typeface="Helvetica Neue"/>
              <a:ea typeface="Helvetica Neue"/>
              <a:cs typeface="Helvetica Neue"/>
              <a:sym typeface="Helvetica Neue"/>
            </a:endParaRPr>
          </a:p>
        </p:txBody>
      </p:sp>
      <p:sp>
        <p:nvSpPr>
          <p:cNvPr id="246" name="Google Shape;246;p4"/>
          <p:cNvSpPr txBox="1"/>
          <p:nvPr/>
        </p:nvSpPr>
        <p:spPr>
          <a:xfrm>
            <a:off x="32919275" y="29203649"/>
            <a:ext cx="10002600" cy="262341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dirty="0">
                <a:solidFill>
                  <a:schemeClr val="dk1"/>
                </a:solidFill>
                <a:latin typeface="Helvetica Neue"/>
                <a:ea typeface="Helvetica Neue"/>
                <a:cs typeface="Helvetica Neue"/>
                <a:sym typeface="Helvetica Neue"/>
              </a:rPr>
              <a:t>This research was supported by the National Science Foundation (NSF) Research Experiences for Undergraduates (REU) program. We would like to thank all of the mentors and research fellows at the New York Institute of Technology who have provided their helpful insight and expertise that greatly assisted with our research. </a:t>
            </a:r>
            <a:endParaRPr sz="2400" b="0" i="0" u="none" strike="noStrike" cap="none" dirty="0">
              <a:solidFill>
                <a:schemeClr val="dk1"/>
              </a:solidFill>
              <a:latin typeface="Helvetica Neue"/>
              <a:ea typeface="Helvetica Neue"/>
              <a:cs typeface="Helvetica Neue"/>
              <a:sym typeface="Helvetica Neue"/>
            </a:endParaRPr>
          </a:p>
          <a:p>
            <a:pPr lvl="0" algn="just">
              <a:buClr>
                <a:schemeClr val="dk1"/>
              </a:buClr>
              <a:buSzPts val="1100"/>
            </a:pPr>
            <a:r>
              <a:rPr lang="en-US" sz="2400" b="0" i="0" u="none" strike="noStrike" cap="none" dirty="0">
                <a:solidFill>
                  <a:schemeClr val="dk1"/>
                </a:solidFill>
                <a:latin typeface="Helvetica Neue"/>
                <a:ea typeface="Helvetica Neue"/>
                <a:cs typeface="Helvetica Neue"/>
                <a:sym typeface="Helvetica Neue"/>
              </a:rPr>
              <a:t>This project is funded by National Science Foundation Grant No. CNS-</a:t>
            </a:r>
            <a:r>
              <a:rPr lang="en-US" sz="2400" dirty="0"/>
              <a:t>1852316</a:t>
            </a:r>
            <a:r>
              <a:rPr lang="en-US" sz="2400" b="0" i="0" u="none" strike="noStrike" cap="none" dirty="0">
                <a:solidFill>
                  <a:schemeClr val="dk1"/>
                </a:solidFill>
                <a:latin typeface="Helvetica Neue"/>
                <a:ea typeface="Helvetica Neue"/>
                <a:cs typeface="Helvetica Neue"/>
                <a:sym typeface="Helvetica Neue"/>
              </a:rPr>
              <a:t> and New York Institute of Technology.</a:t>
            </a:r>
            <a:endParaRPr sz="24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Helvetica Neue"/>
              <a:ea typeface="Helvetica Neue"/>
              <a:cs typeface="Helvetica Neue"/>
              <a:sym typeface="Helvetica Neue"/>
            </a:endParaRPr>
          </a:p>
        </p:txBody>
      </p:sp>
      <p:sp>
        <p:nvSpPr>
          <p:cNvPr id="249" name="Google Shape;249;p4"/>
          <p:cNvSpPr txBox="1"/>
          <p:nvPr/>
        </p:nvSpPr>
        <p:spPr>
          <a:xfrm>
            <a:off x="33148925" y="6012050"/>
            <a:ext cx="9543300" cy="15417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dirty="0">
                <a:latin typeface="Helvetica Neue"/>
                <a:ea typeface="Helvetica Neue"/>
                <a:cs typeface="Helvetica Neue"/>
                <a:sym typeface="Helvetica Neue"/>
              </a:rPr>
              <a:t>Decision Tree vs. Participant</a:t>
            </a:r>
            <a:endParaRPr sz="3000" b="1" i="0" u="none" strike="noStrike" cap="none" dirty="0">
              <a:solidFill>
                <a:srgbClr val="000000"/>
              </a:solidFill>
              <a:latin typeface="Helvetica Neue"/>
              <a:ea typeface="Helvetica Neue"/>
              <a:cs typeface="Helvetica Neue"/>
              <a:sym typeface="Helvetica Neue"/>
            </a:endParaRPr>
          </a:p>
          <a:p>
            <a:pPr marL="457200" marR="0" lvl="0" indent="-419100" algn="l" rtl="0">
              <a:lnSpc>
                <a:spcPct val="100000"/>
              </a:lnSpc>
              <a:spcBef>
                <a:spcPts val="0"/>
              </a:spcBef>
              <a:spcAft>
                <a:spcPts val="0"/>
              </a:spcAft>
              <a:buClr>
                <a:srgbClr val="000000"/>
              </a:buClr>
              <a:buSzPts val="3000"/>
              <a:buFont typeface="Helvetica Neue"/>
              <a:buChar char="●"/>
            </a:pPr>
            <a:r>
              <a:rPr lang="en-US" sz="3000" b="0" i="0" u="none" strike="noStrike" cap="none" dirty="0">
                <a:solidFill>
                  <a:srgbClr val="000000"/>
                </a:solidFill>
                <a:latin typeface="Helvetica Neue"/>
                <a:ea typeface="Helvetica Neue"/>
                <a:cs typeface="Helvetica Neue"/>
                <a:sym typeface="Helvetica Neue"/>
              </a:rPr>
              <a:t>With sequential video stimulus Participants have higher classification rate than decision tree</a:t>
            </a:r>
            <a:endParaRPr sz="3000" b="0" i="0" u="none" strike="noStrike" cap="none" dirty="0">
              <a:solidFill>
                <a:srgbClr val="000000"/>
              </a:solidFill>
              <a:latin typeface="Helvetica Neue"/>
              <a:ea typeface="Helvetica Neue"/>
              <a:cs typeface="Helvetica Neue"/>
              <a:sym typeface="Helvetica Neue"/>
            </a:endParaRPr>
          </a:p>
          <a:p>
            <a:pPr marL="457200" lvl="0" indent="-419100">
              <a:buSzPts val="3000"/>
              <a:buFont typeface="Helvetica Neue"/>
              <a:buChar char="●"/>
            </a:pPr>
            <a:r>
              <a:rPr lang="en-US" sz="3000" dirty="0">
                <a:latin typeface="Helvetica Neue"/>
                <a:ea typeface="Helvetica Neue"/>
                <a:cs typeface="Helvetica Neue"/>
                <a:sym typeface="Helvetica Neue"/>
              </a:rPr>
              <a:t>With random video stimulus Participants have lower classification rate than decision tree</a:t>
            </a:r>
          </a:p>
        </p:txBody>
      </p:sp>
      <p:pic>
        <p:nvPicPr>
          <p:cNvPr id="17" name="Picture 16">
            <a:extLst>
              <a:ext uri="{FF2B5EF4-FFF2-40B4-BE49-F238E27FC236}">
                <a16:creationId xmlns:a16="http://schemas.microsoft.com/office/drawing/2014/main" id="{89A44D1E-0A86-DB42-BA1F-AA7CBA70718B}"/>
              </a:ext>
            </a:extLst>
          </p:cNvPr>
          <p:cNvPicPr>
            <a:picLocks noChangeAspect="1"/>
          </p:cNvPicPr>
          <p:nvPr/>
        </p:nvPicPr>
        <p:blipFill>
          <a:blip r:embed="rId12"/>
          <a:stretch>
            <a:fillRect/>
          </a:stretch>
        </p:blipFill>
        <p:spPr>
          <a:xfrm>
            <a:off x="12024490" y="6399384"/>
            <a:ext cx="5842000" cy="4381500"/>
          </a:xfrm>
          <a:prstGeom prst="rect">
            <a:avLst/>
          </a:prstGeom>
        </p:spPr>
      </p:pic>
      <p:sp>
        <p:nvSpPr>
          <p:cNvPr id="251" name="Google Shape;251;p4"/>
          <p:cNvSpPr txBox="1"/>
          <p:nvPr/>
        </p:nvSpPr>
        <p:spPr>
          <a:xfrm>
            <a:off x="33148925" y="19962202"/>
            <a:ext cx="9543300" cy="2256317"/>
          </a:xfrm>
          <a:prstGeom prst="rect">
            <a:avLst/>
          </a:prstGeom>
          <a:noFill/>
          <a:ln>
            <a:noFill/>
          </a:ln>
        </p:spPr>
        <p:txBody>
          <a:bodyPr spcFirstLastPara="1" wrap="square" lIns="91425" tIns="91425" rIns="91425" bIns="91425" anchor="t" anchorCtr="0">
            <a:noAutofit/>
          </a:bodyPr>
          <a:lstStyle/>
          <a:p>
            <a:pPr marL="457200" marR="0" lvl="0" indent="-400050" algn="l" rtl="0">
              <a:lnSpc>
                <a:spcPct val="100000"/>
              </a:lnSpc>
              <a:spcBef>
                <a:spcPts val="0"/>
              </a:spcBef>
              <a:spcAft>
                <a:spcPts val="0"/>
              </a:spcAft>
              <a:buClr>
                <a:srgbClr val="000000"/>
              </a:buClr>
              <a:buSzPts val="2700"/>
              <a:buFont typeface="Helvetica Neue"/>
              <a:buChar char="●"/>
            </a:pPr>
            <a:r>
              <a:rPr lang="en-US" sz="2700" b="0" i="0" u="none" strike="noStrike" cap="none" dirty="0">
                <a:solidFill>
                  <a:srgbClr val="000000"/>
                </a:solidFill>
                <a:latin typeface="Helvetica Neue"/>
                <a:ea typeface="Helvetica Neue"/>
                <a:cs typeface="Helvetica Neue"/>
                <a:sym typeface="Helvetica Neue"/>
              </a:rPr>
              <a:t>Study difference in eye fixation and gaze data between audio and muted </a:t>
            </a:r>
            <a:r>
              <a:rPr lang="en-US" sz="2700" dirty="0">
                <a:latin typeface="Helvetica Neue"/>
                <a:ea typeface="Helvetica Neue"/>
                <a:cs typeface="Helvetica Neue"/>
                <a:sym typeface="Helvetica Neue"/>
              </a:rPr>
              <a:t>video stimulus</a:t>
            </a:r>
          </a:p>
          <a:p>
            <a:pPr marL="457200" marR="0" lvl="0" indent="-400050" algn="l" rtl="0">
              <a:lnSpc>
                <a:spcPct val="100000"/>
              </a:lnSpc>
              <a:spcBef>
                <a:spcPts val="0"/>
              </a:spcBef>
              <a:spcAft>
                <a:spcPts val="0"/>
              </a:spcAft>
              <a:buClr>
                <a:srgbClr val="000000"/>
              </a:buClr>
              <a:buSzPts val="2700"/>
              <a:buFont typeface="Helvetica Neue"/>
              <a:buChar char="●"/>
            </a:pPr>
            <a:r>
              <a:rPr lang="en-US" sz="2700" b="0" i="0" u="none" strike="noStrike" cap="none" dirty="0">
                <a:solidFill>
                  <a:srgbClr val="000000"/>
                </a:solidFill>
                <a:latin typeface="Helvetica Neue"/>
                <a:ea typeface="Helvetica Neue"/>
                <a:cs typeface="Helvetica Neue"/>
                <a:sym typeface="Helvetica Neue"/>
              </a:rPr>
              <a:t>Collect more data and explore deep learning options</a:t>
            </a:r>
          </a:p>
          <a:p>
            <a:pPr marL="457200" marR="0" lvl="0" indent="-400050" algn="l" rtl="0">
              <a:lnSpc>
                <a:spcPct val="100000"/>
              </a:lnSpc>
              <a:spcBef>
                <a:spcPts val="0"/>
              </a:spcBef>
              <a:spcAft>
                <a:spcPts val="0"/>
              </a:spcAft>
              <a:buClr>
                <a:srgbClr val="000000"/>
              </a:buClr>
              <a:buSzPts val="2700"/>
              <a:buFont typeface="Helvetica Neue"/>
              <a:buChar char="●"/>
            </a:pPr>
            <a:r>
              <a:rPr lang="en-US" sz="2700" dirty="0">
                <a:latin typeface="Helvetica Neue"/>
                <a:ea typeface="Helvetica Neue"/>
                <a:cs typeface="Helvetica Neue"/>
                <a:sym typeface="Helvetica Neue"/>
              </a:rPr>
              <a:t>Develop new models based off of different eye gaze data besides fixation time in AOI such as gaze sequence.</a:t>
            </a:r>
            <a:endParaRPr sz="2700" b="0" i="0" u="none" strike="noStrike" cap="none" dirty="0">
              <a:solidFill>
                <a:srgbClr val="000000"/>
              </a:solidFill>
              <a:latin typeface="Helvetica Neue"/>
              <a:ea typeface="Helvetica Neue"/>
              <a:cs typeface="Helvetica Neue"/>
              <a:sym typeface="Helvetica Neue"/>
            </a:endParaRPr>
          </a:p>
        </p:txBody>
      </p:sp>
      <p:sp>
        <p:nvSpPr>
          <p:cNvPr id="252" name="Google Shape;252;p4"/>
          <p:cNvSpPr txBox="1"/>
          <p:nvPr/>
        </p:nvSpPr>
        <p:spPr>
          <a:xfrm>
            <a:off x="33005251" y="12836908"/>
            <a:ext cx="10047000" cy="50601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2700" dirty="0">
                <a:solidFill>
                  <a:schemeClr val="dk1"/>
                </a:solidFill>
                <a:latin typeface="Helvetica Neue"/>
                <a:ea typeface="Helvetica Neue"/>
                <a:cs typeface="Helvetica Neue"/>
                <a:sym typeface="Helvetica Neue"/>
              </a:rPr>
              <a:t>Human emotions are subtle and can be expressed through a variety of different audio visual channels. In this study we focused on the human perception of facial expressions and movements as a channel to classify emotions. We studied eye fixation while participants watched a series of video stimulus of actors expressing emotions. Using a decision tree and statistical tests, the analysis showed that fixation on facial movements was an effective channel for automatic emotion recognition. We discovered that with random video stimulus, the eye fixation on AOI has better machine learning results and there are more AOI with significantly different means than sequential stimulus. Also when using only participants correctly perceived data, the machine learning models have better results and less confusion between the emotions.  </a:t>
            </a:r>
            <a:endParaRPr sz="2700" b="0" i="0" u="none" strike="noStrike" cap="none" dirty="0">
              <a:solidFill>
                <a:srgbClr val="000000"/>
              </a:solidFill>
              <a:latin typeface="Helvetica Neue"/>
              <a:ea typeface="Helvetica Neue"/>
              <a:cs typeface="Helvetica Neue"/>
              <a:sym typeface="Helvetica Neue"/>
            </a:endParaRPr>
          </a:p>
        </p:txBody>
      </p:sp>
      <p:pic>
        <p:nvPicPr>
          <p:cNvPr id="19" name="Picture 18">
            <a:extLst>
              <a:ext uri="{FF2B5EF4-FFF2-40B4-BE49-F238E27FC236}">
                <a16:creationId xmlns:a16="http://schemas.microsoft.com/office/drawing/2014/main" id="{FB51D764-7FBC-104C-9C12-1A5A3323EF54}"/>
              </a:ext>
            </a:extLst>
          </p:cNvPr>
          <p:cNvPicPr>
            <a:picLocks noChangeAspect="1"/>
          </p:cNvPicPr>
          <p:nvPr/>
        </p:nvPicPr>
        <p:blipFill>
          <a:blip r:embed="rId13"/>
          <a:stretch>
            <a:fillRect/>
          </a:stretch>
        </p:blipFill>
        <p:spPr>
          <a:xfrm>
            <a:off x="12024490" y="11185026"/>
            <a:ext cx="5842000" cy="4381500"/>
          </a:xfrm>
          <a:prstGeom prst="rect">
            <a:avLst/>
          </a:prstGeom>
        </p:spPr>
      </p:pic>
      <p:sp>
        <p:nvSpPr>
          <p:cNvPr id="20" name="TextBox 19">
            <a:extLst>
              <a:ext uri="{FF2B5EF4-FFF2-40B4-BE49-F238E27FC236}">
                <a16:creationId xmlns:a16="http://schemas.microsoft.com/office/drawing/2014/main" id="{369740CF-9FD7-1345-9880-DB2BB4F531E8}"/>
              </a:ext>
            </a:extLst>
          </p:cNvPr>
          <p:cNvSpPr txBox="1"/>
          <p:nvPr/>
        </p:nvSpPr>
        <p:spPr>
          <a:xfrm>
            <a:off x="12024490" y="6069346"/>
            <a:ext cx="5237331" cy="400110"/>
          </a:xfrm>
          <a:prstGeom prst="rect">
            <a:avLst/>
          </a:prstGeom>
          <a:noFill/>
        </p:spPr>
        <p:txBody>
          <a:bodyPr wrap="none" rtlCol="0">
            <a:spAutoFit/>
          </a:bodyPr>
          <a:lstStyle/>
          <a:p>
            <a:r>
              <a:rPr lang="en-US" sz="2000" b="1" dirty="0">
                <a:latin typeface="Helvetica" pitchFamily="2" charset="0"/>
              </a:rPr>
              <a:t>Fig. 1: Confusion Matrices of Participants</a:t>
            </a:r>
          </a:p>
        </p:txBody>
      </p:sp>
      <p:graphicFrame>
        <p:nvGraphicFramePr>
          <p:cNvPr id="21" name="Table 20">
            <a:extLst>
              <a:ext uri="{FF2B5EF4-FFF2-40B4-BE49-F238E27FC236}">
                <a16:creationId xmlns:a16="http://schemas.microsoft.com/office/drawing/2014/main" id="{A1742BED-3C94-0D46-8743-012345BF7F91}"/>
              </a:ext>
            </a:extLst>
          </p:cNvPr>
          <p:cNvGraphicFramePr>
            <a:graphicFrameLocks noGrp="1"/>
          </p:cNvGraphicFramePr>
          <p:nvPr>
            <p:extLst>
              <p:ext uri="{D42A27DB-BD31-4B8C-83A1-F6EECF244321}">
                <p14:modId xmlns:p14="http://schemas.microsoft.com/office/powerpoint/2010/main" val="2643443245"/>
              </p:ext>
            </p:extLst>
          </p:nvPr>
        </p:nvGraphicFramePr>
        <p:xfrm>
          <a:off x="24932058" y="7464903"/>
          <a:ext cx="6919304" cy="2122693"/>
        </p:xfrm>
        <a:graphic>
          <a:graphicData uri="http://schemas.openxmlformats.org/drawingml/2006/table">
            <a:tbl>
              <a:tblPr firstRow="1" bandRow="1">
                <a:tableStyleId>{775DCB02-9BB8-47FD-8907-85C794F793BA}</a:tableStyleId>
              </a:tblPr>
              <a:tblGrid>
                <a:gridCol w="3459652">
                  <a:extLst>
                    <a:ext uri="{9D8B030D-6E8A-4147-A177-3AD203B41FA5}">
                      <a16:colId xmlns:a16="http://schemas.microsoft.com/office/drawing/2014/main" val="47900644"/>
                    </a:ext>
                  </a:extLst>
                </a:gridCol>
                <a:gridCol w="3459652">
                  <a:extLst>
                    <a:ext uri="{9D8B030D-6E8A-4147-A177-3AD203B41FA5}">
                      <a16:colId xmlns:a16="http://schemas.microsoft.com/office/drawing/2014/main" val="2857971985"/>
                    </a:ext>
                  </a:extLst>
                </a:gridCol>
              </a:tblGrid>
              <a:tr h="755741">
                <a:tc>
                  <a:txBody>
                    <a:bodyPr/>
                    <a:lstStyle/>
                    <a:p>
                      <a:r>
                        <a:rPr lang="en-US" sz="2000" dirty="0"/>
                        <a:t>Stimulus Order</a:t>
                      </a:r>
                    </a:p>
                  </a:txBody>
                  <a:tcPr/>
                </a:tc>
                <a:tc>
                  <a:txBody>
                    <a:bodyPr/>
                    <a:lstStyle/>
                    <a:p>
                      <a:r>
                        <a:rPr lang="en-US" sz="2000" dirty="0"/>
                        <a:t>Average Perception Rate</a:t>
                      </a:r>
                    </a:p>
                  </a:txBody>
                  <a:tcPr/>
                </a:tc>
                <a:extLst>
                  <a:ext uri="{0D108BD9-81ED-4DB2-BD59-A6C34878D82A}">
                    <a16:rowId xmlns:a16="http://schemas.microsoft.com/office/drawing/2014/main" val="1841336753"/>
                  </a:ext>
                </a:extLst>
              </a:tr>
              <a:tr h="683476">
                <a:tc>
                  <a:txBody>
                    <a:bodyPr/>
                    <a:lstStyle/>
                    <a:p>
                      <a:r>
                        <a:rPr lang="en-US" sz="2000" dirty="0"/>
                        <a:t>Random</a:t>
                      </a:r>
                    </a:p>
                  </a:txBody>
                  <a:tcPr/>
                </a:tc>
                <a:tc>
                  <a:txBody>
                    <a:bodyPr/>
                    <a:lstStyle/>
                    <a:p>
                      <a:r>
                        <a:rPr lang="en-US" sz="2000" b="0" i="0" u="none" strike="noStrike" cap="none" dirty="0">
                          <a:solidFill>
                            <a:schemeClr val="dk1"/>
                          </a:solidFill>
                          <a:effectLst/>
                          <a:latin typeface="+mn-lt"/>
                          <a:ea typeface="+mn-ea"/>
                          <a:cs typeface="+mn-cs"/>
                          <a:sym typeface="Arial"/>
                        </a:rPr>
                        <a:t>58.1%</a:t>
                      </a:r>
                      <a:endParaRPr lang="en-US" sz="2000" dirty="0"/>
                    </a:p>
                  </a:txBody>
                  <a:tcPr/>
                </a:tc>
                <a:extLst>
                  <a:ext uri="{0D108BD9-81ED-4DB2-BD59-A6C34878D82A}">
                    <a16:rowId xmlns:a16="http://schemas.microsoft.com/office/drawing/2014/main" val="1566459995"/>
                  </a:ext>
                </a:extLst>
              </a:tr>
              <a:tr h="683476">
                <a:tc>
                  <a:txBody>
                    <a:bodyPr/>
                    <a:lstStyle/>
                    <a:p>
                      <a:r>
                        <a:rPr lang="en-US" sz="2000" dirty="0"/>
                        <a:t>Sequential</a:t>
                      </a:r>
                    </a:p>
                  </a:txBody>
                  <a:tcPr/>
                </a:tc>
                <a:tc>
                  <a:txBody>
                    <a:bodyPr/>
                    <a:lstStyle/>
                    <a:p>
                      <a:r>
                        <a:rPr lang="en-US" sz="2000" b="0" i="0" u="none" strike="noStrike" cap="none" dirty="0">
                          <a:solidFill>
                            <a:schemeClr val="dk1"/>
                          </a:solidFill>
                          <a:effectLst/>
                          <a:latin typeface="+mn-lt"/>
                          <a:ea typeface="+mn-ea"/>
                          <a:cs typeface="+mn-cs"/>
                          <a:sym typeface="Arial"/>
                        </a:rPr>
                        <a:t>70.1%</a:t>
                      </a:r>
                      <a:endParaRPr lang="en-US" sz="2000" dirty="0"/>
                    </a:p>
                  </a:txBody>
                  <a:tcPr/>
                </a:tc>
                <a:extLst>
                  <a:ext uri="{0D108BD9-81ED-4DB2-BD59-A6C34878D82A}">
                    <a16:rowId xmlns:a16="http://schemas.microsoft.com/office/drawing/2014/main" val="3305121984"/>
                  </a:ext>
                </a:extLst>
              </a:tr>
            </a:tbl>
          </a:graphicData>
        </a:graphic>
      </p:graphicFrame>
      <p:sp>
        <p:nvSpPr>
          <p:cNvPr id="22" name="TextBox 21">
            <a:extLst>
              <a:ext uri="{FF2B5EF4-FFF2-40B4-BE49-F238E27FC236}">
                <a16:creationId xmlns:a16="http://schemas.microsoft.com/office/drawing/2014/main" id="{83EC2528-4292-C940-A320-988379BC59B9}"/>
              </a:ext>
            </a:extLst>
          </p:cNvPr>
          <p:cNvSpPr txBox="1"/>
          <p:nvPr/>
        </p:nvSpPr>
        <p:spPr>
          <a:xfrm>
            <a:off x="24932058" y="6222540"/>
            <a:ext cx="7095891" cy="1015663"/>
          </a:xfrm>
          <a:prstGeom prst="rect">
            <a:avLst/>
          </a:prstGeom>
          <a:noFill/>
        </p:spPr>
        <p:txBody>
          <a:bodyPr wrap="square" rtlCol="0">
            <a:spAutoFit/>
          </a:bodyPr>
          <a:lstStyle/>
          <a:p>
            <a:pPr algn="ctr"/>
            <a:r>
              <a:rPr lang="en-US" sz="2000" b="1" dirty="0"/>
              <a:t>Table I: </a:t>
            </a:r>
          </a:p>
          <a:p>
            <a:pPr algn="ctr"/>
            <a:r>
              <a:rPr lang="en-US" sz="2000" b="1" dirty="0"/>
              <a:t>Average Perception Rate of Participants for Random and Sequential Sessions</a:t>
            </a:r>
          </a:p>
        </p:txBody>
      </p:sp>
      <p:sp>
        <p:nvSpPr>
          <p:cNvPr id="23" name="TextBox 22">
            <a:extLst>
              <a:ext uri="{FF2B5EF4-FFF2-40B4-BE49-F238E27FC236}">
                <a16:creationId xmlns:a16="http://schemas.microsoft.com/office/drawing/2014/main" id="{4F2023FA-BAEB-594F-8201-165AB4481C24}"/>
              </a:ext>
            </a:extLst>
          </p:cNvPr>
          <p:cNvSpPr txBox="1"/>
          <p:nvPr/>
        </p:nvSpPr>
        <p:spPr>
          <a:xfrm rot="10800000" flipH="1" flipV="1">
            <a:off x="17983751" y="6147542"/>
            <a:ext cx="7715249" cy="400110"/>
          </a:xfrm>
          <a:prstGeom prst="rect">
            <a:avLst/>
          </a:prstGeom>
          <a:noFill/>
        </p:spPr>
        <p:txBody>
          <a:bodyPr wrap="square" rtlCol="0">
            <a:spAutoFit/>
          </a:bodyPr>
          <a:lstStyle/>
          <a:p>
            <a:r>
              <a:rPr lang="en-US" sz="2000" b="1" dirty="0"/>
              <a:t>Fig. 2: Areas of Interest on Video Stimulus</a:t>
            </a:r>
          </a:p>
        </p:txBody>
      </p:sp>
      <p:sp>
        <p:nvSpPr>
          <p:cNvPr id="261" name="Google Shape;261;p4"/>
          <p:cNvSpPr txBox="1"/>
          <p:nvPr/>
        </p:nvSpPr>
        <p:spPr>
          <a:xfrm>
            <a:off x="11943694" y="19612683"/>
            <a:ext cx="10451400" cy="609300"/>
          </a:xfrm>
          <a:prstGeom prst="rect">
            <a:avLst/>
          </a:prstGeom>
          <a:gradFill>
            <a:gsLst>
              <a:gs pos="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latin typeface="Helvetica Neue"/>
                <a:ea typeface="Helvetica Neue"/>
                <a:cs typeface="Helvetica Neue"/>
                <a:sym typeface="Helvetica Neue"/>
              </a:rPr>
              <a:t>Full Data Set:</a:t>
            </a:r>
            <a:endParaRPr sz="28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Helvetica Neue"/>
              <a:ea typeface="Helvetica Neue"/>
              <a:cs typeface="Helvetica Neue"/>
              <a:sym typeface="Helvetica Neue"/>
            </a:endParaRPr>
          </a:p>
        </p:txBody>
      </p:sp>
      <p:sp>
        <p:nvSpPr>
          <p:cNvPr id="262" name="Google Shape;262;p4"/>
          <p:cNvSpPr txBox="1"/>
          <p:nvPr/>
        </p:nvSpPr>
        <p:spPr>
          <a:xfrm>
            <a:off x="11943694" y="16482303"/>
            <a:ext cx="9919027" cy="7221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Helvetica Neue"/>
                <a:ea typeface="Helvetica Neue"/>
                <a:cs typeface="Helvetica Neue"/>
                <a:sym typeface="Helvetica Neue"/>
              </a:rPr>
              <a:t>Decision Trees Used for Machine Learning</a:t>
            </a:r>
          </a:p>
          <a:p>
            <a:pPr marL="457200" marR="0" lvl="0" indent="-457200" algn="l" rtl="0">
              <a:lnSpc>
                <a:spcPct val="100000"/>
              </a:lnSpc>
              <a:spcBef>
                <a:spcPts val="0"/>
              </a:spcBef>
              <a:spcAft>
                <a:spcPts val="0"/>
              </a:spcAft>
              <a:buClr>
                <a:srgbClr val="000000"/>
              </a:buClr>
              <a:buSzPts val="2800"/>
              <a:buFont typeface="Arial" panose="020B0604020202020204" pitchFamily="34" charset="0"/>
              <a:buChar char="•"/>
            </a:pPr>
            <a:r>
              <a:rPr lang="en-US" sz="2800" dirty="0">
                <a:latin typeface="Helvetica Neue"/>
                <a:ea typeface="Helvetica Neue"/>
                <a:cs typeface="Helvetica Neue"/>
                <a:sym typeface="Helvetica Neue"/>
              </a:rPr>
              <a:t>Data Pruning and Attribute Selection</a:t>
            </a:r>
          </a:p>
          <a:p>
            <a:pPr marL="457200" marR="0" lvl="0" indent="-457200" algn="l" rtl="0">
              <a:lnSpc>
                <a:spcPct val="100000"/>
              </a:lnSpc>
              <a:spcBef>
                <a:spcPts val="0"/>
              </a:spcBef>
              <a:spcAft>
                <a:spcPts val="0"/>
              </a:spcAft>
              <a:buClr>
                <a:srgbClr val="000000"/>
              </a:buClr>
              <a:buSzPts val="2800"/>
              <a:buFont typeface="Arial" panose="020B0604020202020204" pitchFamily="34" charset="0"/>
              <a:buChar char="•"/>
            </a:pPr>
            <a:r>
              <a:rPr lang="en-US" sz="2800" i="0" u="none" strike="noStrike" cap="none" dirty="0">
                <a:solidFill>
                  <a:srgbClr val="000000"/>
                </a:solidFill>
                <a:latin typeface="Helvetica Neue"/>
                <a:ea typeface="Helvetica Neue"/>
                <a:cs typeface="Helvetica Neue"/>
                <a:sym typeface="Helvetica Neue"/>
              </a:rPr>
              <a:t>J-48 Algorithm in WEKA</a:t>
            </a:r>
          </a:p>
          <a:p>
            <a:pPr marL="457200" marR="0" lvl="0" indent="-457200" algn="l" rtl="0">
              <a:lnSpc>
                <a:spcPct val="100000"/>
              </a:lnSpc>
              <a:spcBef>
                <a:spcPts val="0"/>
              </a:spcBef>
              <a:spcAft>
                <a:spcPts val="0"/>
              </a:spcAft>
              <a:buClr>
                <a:srgbClr val="000000"/>
              </a:buClr>
              <a:buSzPts val="2800"/>
              <a:buFont typeface="Arial" panose="020B0604020202020204" pitchFamily="34" charset="0"/>
              <a:buChar char="•"/>
            </a:pPr>
            <a:r>
              <a:rPr lang="en-US" sz="2800" dirty="0">
                <a:latin typeface="Helvetica Neue"/>
                <a:ea typeface="Helvetica Neue"/>
                <a:cs typeface="Helvetica Neue"/>
                <a:sym typeface="Helvetica Neue"/>
              </a:rPr>
              <a:t>Divided data into entire data set and only correctly perceived data</a:t>
            </a:r>
          </a:p>
          <a:p>
            <a:pPr marL="457200" marR="0" lvl="0" indent="-457200" algn="l" rtl="0">
              <a:lnSpc>
                <a:spcPct val="100000"/>
              </a:lnSpc>
              <a:spcBef>
                <a:spcPts val="0"/>
              </a:spcBef>
              <a:spcAft>
                <a:spcPts val="0"/>
              </a:spcAft>
              <a:buClr>
                <a:srgbClr val="000000"/>
              </a:buClr>
              <a:buSzPts val="2800"/>
              <a:buFont typeface="Arial" panose="020B0604020202020204" pitchFamily="34" charset="0"/>
              <a:buChar char="•"/>
            </a:pPr>
            <a:r>
              <a:rPr lang="en-US" sz="2800" i="0" u="none" strike="noStrike" cap="none" dirty="0">
                <a:solidFill>
                  <a:srgbClr val="000000"/>
                </a:solidFill>
                <a:latin typeface="Helvetica Neue"/>
                <a:ea typeface="Helvetica Neue"/>
                <a:cs typeface="Helvetica Neue"/>
                <a:sym typeface="Helvetica Neue"/>
              </a:rPr>
              <a:t>10</a:t>
            </a:r>
            <a:r>
              <a:rPr lang="en-US" sz="2800" dirty="0">
                <a:latin typeface="Helvetica Neue"/>
                <a:ea typeface="Helvetica Neue"/>
                <a:cs typeface="Helvetica Neue"/>
                <a:sym typeface="Helvetica Neue"/>
              </a:rPr>
              <a:t>-fold cross validation for evaluating model</a:t>
            </a:r>
            <a:endParaRPr sz="2800" i="0" u="none" strike="noStrike" cap="none" dirty="0">
              <a:solidFill>
                <a:srgbClr val="000000"/>
              </a:solidFill>
              <a:latin typeface="Helvetica Neue"/>
              <a:ea typeface="Helvetica Neue"/>
              <a:cs typeface="Helvetica Neue"/>
              <a:sym typeface="Helvetica Neue"/>
            </a:endParaRPr>
          </a:p>
          <a:p>
            <a:pPr lvl="0">
              <a:buSzPts val="3000"/>
            </a:pPr>
            <a:endParaRPr sz="30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Helvetica Neue"/>
              <a:ea typeface="Helvetica Neue"/>
              <a:cs typeface="Helvetica Neue"/>
              <a:sym typeface="Helvetica Neue"/>
            </a:endParaRPr>
          </a:p>
        </p:txBody>
      </p:sp>
      <p:pic>
        <p:nvPicPr>
          <p:cNvPr id="25" name="Picture 24">
            <a:extLst>
              <a:ext uri="{FF2B5EF4-FFF2-40B4-BE49-F238E27FC236}">
                <a16:creationId xmlns:a16="http://schemas.microsoft.com/office/drawing/2014/main" id="{490C60A4-8944-C648-963E-512A23913B9B}"/>
              </a:ext>
            </a:extLst>
          </p:cNvPr>
          <p:cNvPicPr>
            <a:picLocks noChangeAspect="1"/>
          </p:cNvPicPr>
          <p:nvPr/>
        </p:nvPicPr>
        <p:blipFill>
          <a:blip r:embed="rId14"/>
          <a:stretch>
            <a:fillRect/>
          </a:stretch>
        </p:blipFill>
        <p:spPr>
          <a:xfrm>
            <a:off x="17854553" y="6724415"/>
            <a:ext cx="6362700" cy="4152900"/>
          </a:xfrm>
          <a:prstGeom prst="rect">
            <a:avLst/>
          </a:prstGeom>
        </p:spPr>
      </p:pic>
      <p:sp>
        <p:nvSpPr>
          <p:cNvPr id="26" name="TextBox 25">
            <a:extLst>
              <a:ext uri="{FF2B5EF4-FFF2-40B4-BE49-F238E27FC236}">
                <a16:creationId xmlns:a16="http://schemas.microsoft.com/office/drawing/2014/main" id="{BAFC9409-5D48-E645-B1C3-41C1BA5D23E4}"/>
              </a:ext>
            </a:extLst>
          </p:cNvPr>
          <p:cNvSpPr txBox="1"/>
          <p:nvPr/>
        </p:nvSpPr>
        <p:spPr>
          <a:xfrm>
            <a:off x="20247453" y="11409417"/>
            <a:ext cx="9019938" cy="1015663"/>
          </a:xfrm>
          <a:prstGeom prst="rect">
            <a:avLst/>
          </a:prstGeom>
          <a:noFill/>
        </p:spPr>
        <p:txBody>
          <a:bodyPr wrap="square" rtlCol="0">
            <a:spAutoFit/>
          </a:bodyPr>
          <a:lstStyle/>
          <a:p>
            <a:pPr algn="ctr"/>
            <a:r>
              <a:rPr lang="en-US" sz="2000" b="1" dirty="0"/>
              <a:t>Table II: </a:t>
            </a:r>
          </a:p>
          <a:p>
            <a:pPr algn="ctr"/>
            <a:r>
              <a:rPr lang="en-US" sz="2000" b="1" dirty="0"/>
              <a:t>Results of Statistical Tests: AOI with Statistically Different Means Fixation Time for Emotions (Negative, Positive, Neutral)</a:t>
            </a:r>
          </a:p>
        </p:txBody>
      </p:sp>
      <p:graphicFrame>
        <p:nvGraphicFramePr>
          <p:cNvPr id="28" name="Table 27">
            <a:extLst>
              <a:ext uri="{FF2B5EF4-FFF2-40B4-BE49-F238E27FC236}">
                <a16:creationId xmlns:a16="http://schemas.microsoft.com/office/drawing/2014/main" id="{6A69964B-B807-4A41-ADE8-32BA3DF1BBAD}"/>
              </a:ext>
            </a:extLst>
          </p:cNvPr>
          <p:cNvGraphicFramePr>
            <a:graphicFrameLocks noGrp="1"/>
          </p:cNvGraphicFramePr>
          <p:nvPr>
            <p:extLst>
              <p:ext uri="{D42A27DB-BD31-4B8C-83A1-F6EECF244321}">
                <p14:modId xmlns:p14="http://schemas.microsoft.com/office/powerpoint/2010/main" val="2735000674"/>
              </p:ext>
            </p:extLst>
          </p:nvPr>
        </p:nvGraphicFramePr>
        <p:xfrm>
          <a:off x="20706645" y="12637767"/>
          <a:ext cx="8101554" cy="2551278"/>
        </p:xfrm>
        <a:graphic>
          <a:graphicData uri="http://schemas.openxmlformats.org/drawingml/2006/table">
            <a:tbl>
              <a:tblPr firstRow="1" bandRow="1">
                <a:tableStyleId>{775DCB02-9BB8-47FD-8907-85C794F793BA}</a:tableStyleId>
              </a:tblPr>
              <a:tblGrid>
                <a:gridCol w="4050777">
                  <a:extLst>
                    <a:ext uri="{9D8B030D-6E8A-4147-A177-3AD203B41FA5}">
                      <a16:colId xmlns:a16="http://schemas.microsoft.com/office/drawing/2014/main" val="2613520688"/>
                    </a:ext>
                  </a:extLst>
                </a:gridCol>
                <a:gridCol w="4050777">
                  <a:extLst>
                    <a:ext uri="{9D8B030D-6E8A-4147-A177-3AD203B41FA5}">
                      <a16:colId xmlns:a16="http://schemas.microsoft.com/office/drawing/2014/main" val="682559084"/>
                    </a:ext>
                  </a:extLst>
                </a:gridCol>
              </a:tblGrid>
              <a:tr h="772719">
                <a:tc>
                  <a:txBody>
                    <a:bodyPr/>
                    <a:lstStyle/>
                    <a:p>
                      <a:r>
                        <a:rPr lang="en-US" sz="2000" dirty="0"/>
                        <a:t>Stimulus Order</a:t>
                      </a:r>
                    </a:p>
                  </a:txBody>
                  <a:tcPr/>
                </a:tc>
                <a:tc>
                  <a:txBody>
                    <a:bodyPr/>
                    <a:lstStyle/>
                    <a:p>
                      <a:r>
                        <a:rPr lang="en-US" sz="2000" dirty="0"/>
                        <a:t>AU with Significantly Different Mean Fixation Time</a:t>
                      </a:r>
                    </a:p>
                  </a:txBody>
                  <a:tcPr/>
                </a:tc>
                <a:extLst>
                  <a:ext uri="{0D108BD9-81ED-4DB2-BD59-A6C34878D82A}">
                    <a16:rowId xmlns:a16="http://schemas.microsoft.com/office/drawing/2014/main" val="2769475784"/>
                  </a:ext>
                </a:extLst>
              </a:tr>
              <a:tr h="772719">
                <a:tc>
                  <a:txBody>
                    <a:bodyPr/>
                    <a:lstStyle/>
                    <a:p>
                      <a:r>
                        <a:rPr lang="en-US" sz="2000" dirty="0"/>
                        <a:t>Random</a:t>
                      </a:r>
                    </a:p>
                  </a:txBody>
                  <a:tcPr/>
                </a:tc>
                <a:tc>
                  <a:txBody>
                    <a:bodyPr/>
                    <a:lstStyle/>
                    <a:p>
                      <a:r>
                        <a:rPr lang="en-US" sz="2000" dirty="0"/>
                        <a:t>AU1, AU4, AU6, AU7, AU9, AU12, Left face, Lower face, Right face, and Upper face</a:t>
                      </a:r>
                    </a:p>
                  </a:txBody>
                  <a:tcPr/>
                </a:tc>
                <a:extLst>
                  <a:ext uri="{0D108BD9-81ED-4DB2-BD59-A6C34878D82A}">
                    <a16:rowId xmlns:a16="http://schemas.microsoft.com/office/drawing/2014/main" val="2589664133"/>
                  </a:ext>
                </a:extLst>
              </a:tr>
              <a:tr h="772719">
                <a:tc>
                  <a:txBody>
                    <a:bodyPr/>
                    <a:lstStyle/>
                    <a:p>
                      <a:r>
                        <a:rPr lang="en-US" sz="2000" dirty="0"/>
                        <a:t>Sequential</a:t>
                      </a:r>
                    </a:p>
                  </a:txBody>
                  <a:tcPr/>
                </a:tc>
                <a:tc>
                  <a:txBody>
                    <a:bodyPr/>
                    <a:lstStyle/>
                    <a:p>
                      <a:r>
                        <a:rPr lang="en-US" sz="2000" dirty="0"/>
                        <a:t>AU7, AU9, Left face, Right face, and Upper face</a:t>
                      </a:r>
                    </a:p>
                  </a:txBody>
                  <a:tcPr/>
                </a:tc>
                <a:extLst>
                  <a:ext uri="{0D108BD9-81ED-4DB2-BD59-A6C34878D82A}">
                    <a16:rowId xmlns:a16="http://schemas.microsoft.com/office/drawing/2014/main" val="4157281006"/>
                  </a:ext>
                </a:extLst>
              </a:tr>
            </a:tbl>
          </a:graphicData>
        </a:graphic>
      </p:graphicFrame>
      <p:sp>
        <p:nvSpPr>
          <p:cNvPr id="29" name="TextBox 28">
            <a:extLst>
              <a:ext uri="{FF2B5EF4-FFF2-40B4-BE49-F238E27FC236}">
                <a16:creationId xmlns:a16="http://schemas.microsoft.com/office/drawing/2014/main" id="{A0D11309-BBF1-664E-A46E-84878E6DE184}"/>
              </a:ext>
            </a:extLst>
          </p:cNvPr>
          <p:cNvSpPr txBox="1"/>
          <p:nvPr/>
        </p:nvSpPr>
        <p:spPr>
          <a:xfrm>
            <a:off x="21818070" y="16529147"/>
            <a:ext cx="9744357" cy="1815882"/>
          </a:xfrm>
          <a:prstGeom prst="rect">
            <a:avLst/>
          </a:prstGeom>
          <a:noFill/>
        </p:spPr>
        <p:txBody>
          <a:bodyPr wrap="square" rtlCol="0">
            <a:spAutoFit/>
          </a:bodyPr>
          <a:lstStyle/>
          <a:p>
            <a:r>
              <a:rPr lang="en-US" sz="2800" b="1" dirty="0"/>
              <a:t>SMOTE (Synthetic Minority Over-sampling Technique)</a:t>
            </a:r>
          </a:p>
          <a:p>
            <a:pPr marL="457200" indent="-457200">
              <a:buFont typeface="Arial" panose="020B0604020202020204" pitchFamily="34" charset="0"/>
              <a:buChar char="•"/>
            </a:pPr>
            <a:r>
              <a:rPr lang="en-US" sz="2800" dirty="0"/>
              <a:t>Imbalance of data classes (Negative, Positive, Neutral)</a:t>
            </a:r>
          </a:p>
          <a:p>
            <a:pPr marL="457200" indent="-457200">
              <a:buFont typeface="Arial" panose="020B0604020202020204" pitchFamily="34" charset="0"/>
              <a:buChar char="•"/>
            </a:pPr>
            <a:r>
              <a:rPr lang="en-US" sz="2800" dirty="0"/>
              <a:t>SMOTE makes new synthetic points to balance classes for machine learning</a:t>
            </a:r>
            <a:r>
              <a:rPr lang="en-US" sz="2800" b="1" dirty="0"/>
              <a:t> </a:t>
            </a:r>
          </a:p>
        </p:txBody>
      </p:sp>
      <p:sp>
        <p:nvSpPr>
          <p:cNvPr id="113" name="Google Shape;261;p4">
            <a:extLst>
              <a:ext uri="{FF2B5EF4-FFF2-40B4-BE49-F238E27FC236}">
                <a16:creationId xmlns:a16="http://schemas.microsoft.com/office/drawing/2014/main" id="{C140C1E5-14B9-E346-BBEE-977CEFCA8FD6}"/>
              </a:ext>
            </a:extLst>
          </p:cNvPr>
          <p:cNvSpPr txBox="1"/>
          <p:nvPr/>
        </p:nvSpPr>
        <p:spPr>
          <a:xfrm>
            <a:off x="21875915" y="19612683"/>
            <a:ext cx="10451400" cy="609300"/>
          </a:xfrm>
          <a:prstGeom prst="rect">
            <a:avLst/>
          </a:prstGeom>
          <a:gradFill>
            <a:gsLst>
              <a:gs pos="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latin typeface="Helvetica Neue"/>
                <a:ea typeface="Helvetica Neue"/>
                <a:cs typeface="Helvetica Neue"/>
                <a:sym typeface="Helvetica Neue"/>
              </a:rPr>
              <a:t>Correctly Perceived Data Set:</a:t>
            </a:r>
            <a:endParaRPr sz="28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01E82B21-7353-6449-BD15-59A016F45405}"/>
              </a:ext>
            </a:extLst>
          </p:cNvPr>
          <p:cNvPicPr>
            <a:picLocks noChangeAspect="1"/>
          </p:cNvPicPr>
          <p:nvPr/>
        </p:nvPicPr>
        <p:blipFill>
          <a:blip r:embed="rId15"/>
          <a:stretch>
            <a:fillRect/>
          </a:stretch>
        </p:blipFill>
        <p:spPr>
          <a:xfrm>
            <a:off x="6054170" y="23523733"/>
            <a:ext cx="1625600" cy="1625600"/>
          </a:xfrm>
          <a:prstGeom prst="rect">
            <a:avLst/>
          </a:prstGeom>
        </p:spPr>
      </p:pic>
      <p:sp>
        <p:nvSpPr>
          <p:cNvPr id="114" name="Google Shape;227;p4">
            <a:extLst>
              <a:ext uri="{FF2B5EF4-FFF2-40B4-BE49-F238E27FC236}">
                <a16:creationId xmlns:a16="http://schemas.microsoft.com/office/drawing/2014/main" id="{8E418B03-9E1E-204A-9578-08E49F5A05A5}"/>
              </a:ext>
            </a:extLst>
          </p:cNvPr>
          <p:cNvSpPr txBox="1"/>
          <p:nvPr/>
        </p:nvSpPr>
        <p:spPr>
          <a:xfrm>
            <a:off x="16354528" y="17280015"/>
            <a:ext cx="689100" cy="6346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a:ea typeface="Helvetica Neue"/>
                <a:cs typeface="Helvetica Neue"/>
                <a:sym typeface="Helvetica Neue"/>
              </a:rPr>
              <a:t>[4]</a:t>
            </a:r>
            <a:endParaRPr sz="3000" b="0" i="0" u="none" strike="noStrike" cap="none" dirty="0">
              <a:solidFill>
                <a:srgbClr val="000000"/>
              </a:solidFill>
              <a:latin typeface="Helvetica Neue"/>
              <a:ea typeface="Helvetica Neue"/>
              <a:cs typeface="Helvetica Neue"/>
              <a:sym typeface="Helvetica Neue"/>
            </a:endParaRPr>
          </a:p>
        </p:txBody>
      </p:sp>
      <p:graphicFrame>
        <p:nvGraphicFramePr>
          <p:cNvPr id="30" name="Table 29">
            <a:extLst>
              <a:ext uri="{FF2B5EF4-FFF2-40B4-BE49-F238E27FC236}">
                <a16:creationId xmlns:a16="http://schemas.microsoft.com/office/drawing/2014/main" id="{4619AC1B-14DB-4548-A4CE-8DE7F501D3CE}"/>
              </a:ext>
            </a:extLst>
          </p:cNvPr>
          <p:cNvGraphicFramePr>
            <a:graphicFrameLocks noGrp="1"/>
          </p:cNvGraphicFramePr>
          <p:nvPr>
            <p:extLst>
              <p:ext uri="{D42A27DB-BD31-4B8C-83A1-F6EECF244321}">
                <p14:modId xmlns:p14="http://schemas.microsoft.com/office/powerpoint/2010/main" val="1202057043"/>
              </p:ext>
            </p:extLst>
          </p:nvPr>
        </p:nvGraphicFramePr>
        <p:xfrm>
          <a:off x="12678332" y="21761547"/>
          <a:ext cx="8454156" cy="2103120"/>
        </p:xfrm>
        <a:graphic>
          <a:graphicData uri="http://schemas.openxmlformats.org/drawingml/2006/table">
            <a:tbl>
              <a:tblPr firstRow="1" bandRow="1">
                <a:tableStyleId>{775DCB02-9BB8-47FD-8907-85C794F793BA}</a:tableStyleId>
              </a:tblPr>
              <a:tblGrid>
                <a:gridCol w="4227078">
                  <a:extLst>
                    <a:ext uri="{9D8B030D-6E8A-4147-A177-3AD203B41FA5}">
                      <a16:colId xmlns:a16="http://schemas.microsoft.com/office/drawing/2014/main" val="2080313543"/>
                    </a:ext>
                  </a:extLst>
                </a:gridCol>
                <a:gridCol w="4227078">
                  <a:extLst>
                    <a:ext uri="{9D8B030D-6E8A-4147-A177-3AD203B41FA5}">
                      <a16:colId xmlns:a16="http://schemas.microsoft.com/office/drawing/2014/main" val="2832238304"/>
                    </a:ext>
                  </a:extLst>
                </a:gridCol>
              </a:tblGrid>
              <a:tr h="7624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Stimulus Order</a:t>
                      </a:r>
                    </a:p>
                    <a:p>
                      <a:endParaRPr lang="en-US" dirty="0"/>
                    </a:p>
                  </a:txBody>
                  <a:tcPr/>
                </a:tc>
                <a:tc>
                  <a:txBody>
                    <a:bodyPr/>
                    <a:lstStyle/>
                    <a:p>
                      <a:r>
                        <a:rPr lang="en-US" sz="2000" dirty="0"/>
                        <a:t>Classification Rate of Decision Tree</a:t>
                      </a:r>
                    </a:p>
                  </a:txBody>
                  <a:tcPr/>
                </a:tc>
                <a:extLst>
                  <a:ext uri="{0D108BD9-81ED-4DB2-BD59-A6C34878D82A}">
                    <a16:rowId xmlns:a16="http://schemas.microsoft.com/office/drawing/2014/main" val="777465059"/>
                  </a:ext>
                </a:extLst>
              </a:tr>
              <a:tr h="670340">
                <a:tc>
                  <a:txBody>
                    <a:bodyPr/>
                    <a:lstStyle/>
                    <a:p>
                      <a:r>
                        <a:rPr lang="en-US" sz="2000" dirty="0"/>
                        <a:t>Random (All data)</a:t>
                      </a:r>
                    </a:p>
                  </a:txBody>
                  <a:tcPr/>
                </a:tc>
                <a:tc>
                  <a:txBody>
                    <a:bodyPr/>
                    <a:lstStyle/>
                    <a:p>
                      <a:r>
                        <a:rPr lang="en-US" sz="2000" dirty="0"/>
                        <a:t>64.8%</a:t>
                      </a:r>
                    </a:p>
                  </a:txBody>
                  <a:tcPr/>
                </a:tc>
                <a:extLst>
                  <a:ext uri="{0D108BD9-81ED-4DB2-BD59-A6C34878D82A}">
                    <a16:rowId xmlns:a16="http://schemas.microsoft.com/office/drawing/2014/main" val="3149642844"/>
                  </a:ext>
                </a:extLst>
              </a:tr>
              <a:tr h="670340">
                <a:tc>
                  <a:txBody>
                    <a:bodyPr/>
                    <a:lstStyle/>
                    <a:p>
                      <a:r>
                        <a:rPr lang="en-US" sz="2000" dirty="0"/>
                        <a:t>Sequential (All data)</a:t>
                      </a:r>
                    </a:p>
                  </a:txBody>
                  <a:tcPr/>
                </a:tc>
                <a:tc>
                  <a:txBody>
                    <a:bodyPr/>
                    <a:lstStyle/>
                    <a:p>
                      <a:r>
                        <a:rPr lang="en-US" sz="2000" dirty="0"/>
                        <a:t>63.9%</a:t>
                      </a:r>
                    </a:p>
                  </a:txBody>
                  <a:tcPr/>
                </a:tc>
                <a:extLst>
                  <a:ext uri="{0D108BD9-81ED-4DB2-BD59-A6C34878D82A}">
                    <a16:rowId xmlns:a16="http://schemas.microsoft.com/office/drawing/2014/main" val="1421204615"/>
                  </a:ext>
                </a:extLst>
              </a:tr>
            </a:tbl>
          </a:graphicData>
        </a:graphic>
      </p:graphicFrame>
      <p:graphicFrame>
        <p:nvGraphicFramePr>
          <p:cNvPr id="116" name="Table 115">
            <a:extLst>
              <a:ext uri="{FF2B5EF4-FFF2-40B4-BE49-F238E27FC236}">
                <a16:creationId xmlns:a16="http://schemas.microsoft.com/office/drawing/2014/main" id="{0D7BD4F1-A922-F746-95AC-E20DD8AB3BA8}"/>
              </a:ext>
            </a:extLst>
          </p:cNvPr>
          <p:cNvGraphicFramePr>
            <a:graphicFrameLocks noGrp="1"/>
          </p:cNvGraphicFramePr>
          <p:nvPr>
            <p:extLst>
              <p:ext uri="{D42A27DB-BD31-4B8C-83A1-F6EECF244321}">
                <p14:modId xmlns:p14="http://schemas.microsoft.com/office/powerpoint/2010/main" val="2743309427"/>
              </p:ext>
            </p:extLst>
          </p:nvPr>
        </p:nvGraphicFramePr>
        <p:xfrm>
          <a:off x="22933971" y="21769980"/>
          <a:ext cx="8335288" cy="2103120"/>
        </p:xfrm>
        <a:graphic>
          <a:graphicData uri="http://schemas.openxmlformats.org/drawingml/2006/table">
            <a:tbl>
              <a:tblPr firstRow="1" bandRow="1">
                <a:tableStyleId>{775DCB02-9BB8-47FD-8907-85C794F793BA}</a:tableStyleId>
              </a:tblPr>
              <a:tblGrid>
                <a:gridCol w="4202430">
                  <a:extLst>
                    <a:ext uri="{9D8B030D-6E8A-4147-A177-3AD203B41FA5}">
                      <a16:colId xmlns:a16="http://schemas.microsoft.com/office/drawing/2014/main" val="2080313543"/>
                    </a:ext>
                  </a:extLst>
                </a:gridCol>
                <a:gridCol w="4132858">
                  <a:extLst>
                    <a:ext uri="{9D8B030D-6E8A-4147-A177-3AD203B41FA5}">
                      <a16:colId xmlns:a16="http://schemas.microsoft.com/office/drawing/2014/main" val="2832238304"/>
                    </a:ext>
                  </a:extLst>
                </a:gridCol>
              </a:tblGrid>
              <a:tr h="59806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Stimulus Order</a:t>
                      </a:r>
                    </a:p>
                    <a:p>
                      <a:endParaRPr lang="en-US" sz="2000" dirty="0"/>
                    </a:p>
                  </a:txBody>
                  <a:tcPr/>
                </a:tc>
                <a:tc>
                  <a:txBody>
                    <a:bodyPr/>
                    <a:lstStyle/>
                    <a:p>
                      <a:r>
                        <a:rPr lang="en-US" sz="2000" dirty="0"/>
                        <a:t>Classification Rate of Decision Tree</a:t>
                      </a:r>
                    </a:p>
                  </a:txBody>
                  <a:tcPr/>
                </a:tc>
                <a:extLst>
                  <a:ext uri="{0D108BD9-81ED-4DB2-BD59-A6C34878D82A}">
                    <a16:rowId xmlns:a16="http://schemas.microsoft.com/office/drawing/2014/main" val="777465059"/>
                  </a:ext>
                </a:extLst>
              </a:tr>
              <a:tr h="384474">
                <a:tc>
                  <a:txBody>
                    <a:bodyPr/>
                    <a:lstStyle/>
                    <a:p>
                      <a:r>
                        <a:rPr lang="en-US" sz="2000" dirty="0"/>
                        <a:t>Random (Correctly perceived data)</a:t>
                      </a:r>
                    </a:p>
                  </a:txBody>
                  <a:tcPr/>
                </a:tc>
                <a:tc>
                  <a:txBody>
                    <a:bodyPr/>
                    <a:lstStyle/>
                    <a:p>
                      <a:r>
                        <a:rPr lang="en-US" sz="2000" dirty="0"/>
                        <a:t>69.6%</a:t>
                      </a:r>
                    </a:p>
                  </a:txBody>
                  <a:tcPr/>
                </a:tc>
                <a:extLst>
                  <a:ext uri="{0D108BD9-81ED-4DB2-BD59-A6C34878D82A}">
                    <a16:rowId xmlns:a16="http://schemas.microsoft.com/office/drawing/2014/main" val="3149642844"/>
                  </a:ext>
                </a:extLst>
              </a:tr>
              <a:tr h="85809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Sequential (Correctly perceived data)</a:t>
                      </a:r>
                    </a:p>
                    <a:p>
                      <a:endParaRPr lang="en-US" sz="2000" dirty="0"/>
                    </a:p>
                  </a:txBody>
                  <a:tcPr/>
                </a:tc>
                <a:tc>
                  <a:txBody>
                    <a:bodyPr/>
                    <a:lstStyle/>
                    <a:p>
                      <a:r>
                        <a:rPr lang="en-US" sz="2000" dirty="0"/>
                        <a:t>66.6%</a:t>
                      </a:r>
                    </a:p>
                  </a:txBody>
                  <a:tcPr/>
                </a:tc>
                <a:extLst>
                  <a:ext uri="{0D108BD9-81ED-4DB2-BD59-A6C34878D82A}">
                    <a16:rowId xmlns:a16="http://schemas.microsoft.com/office/drawing/2014/main" val="1421204615"/>
                  </a:ext>
                </a:extLst>
              </a:tr>
            </a:tbl>
          </a:graphicData>
        </a:graphic>
      </p:graphicFrame>
      <p:sp>
        <p:nvSpPr>
          <p:cNvPr id="31" name="TextBox 30">
            <a:extLst>
              <a:ext uri="{FF2B5EF4-FFF2-40B4-BE49-F238E27FC236}">
                <a16:creationId xmlns:a16="http://schemas.microsoft.com/office/drawing/2014/main" id="{ABFF264A-0EBC-3F48-9A83-1FFD7E905E1E}"/>
              </a:ext>
            </a:extLst>
          </p:cNvPr>
          <p:cNvSpPr txBox="1"/>
          <p:nvPr/>
        </p:nvSpPr>
        <p:spPr>
          <a:xfrm>
            <a:off x="13633892" y="20868686"/>
            <a:ext cx="6819496" cy="1015663"/>
          </a:xfrm>
          <a:prstGeom prst="rect">
            <a:avLst/>
          </a:prstGeom>
          <a:noFill/>
        </p:spPr>
        <p:txBody>
          <a:bodyPr wrap="none" rtlCol="0">
            <a:spAutoFit/>
          </a:bodyPr>
          <a:lstStyle/>
          <a:p>
            <a:pPr algn="ctr"/>
            <a:r>
              <a:rPr lang="en-US" sz="2000" b="1" dirty="0"/>
              <a:t>Table III:</a:t>
            </a:r>
          </a:p>
          <a:p>
            <a:pPr algn="ctr"/>
            <a:r>
              <a:rPr lang="en-US" sz="2000" b="1" dirty="0"/>
              <a:t>Classification Rate of Decision Tree on Entire Data Set</a:t>
            </a:r>
          </a:p>
          <a:p>
            <a:pPr algn="ctr"/>
            <a:endParaRPr lang="en-US" sz="2000" b="1" dirty="0"/>
          </a:p>
        </p:txBody>
      </p:sp>
      <p:sp>
        <p:nvSpPr>
          <p:cNvPr id="118" name="TextBox 117">
            <a:extLst>
              <a:ext uri="{FF2B5EF4-FFF2-40B4-BE49-F238E27FC236}">
                <a16:creationId xmlns:a16="http://schemas.microsoft.com/office/drawing/2014/main" id="{6F31557C-77B9-7041-93F2-48FDB1171316}"/>
              </a:ext>
            </a:extLst>
          </p:cNvPr>
          <p:cNvSpPr txBox="1"/>
          <p:nvPr/>
        </p:nvSpPr>
        <p:spPr>
          <a:xfrm>
            <a:off x="22851096" y="20890495"/>
            <a:ext cx="8501045" cy="1015663"/>
          </a:xfrm>
          <a:prstGeom prst="rect">
            <a:avLst/>
          </a:prstGeom>
          <a:noFill/>
        </p:spPr>
        <p:txBody>
          <a:bodyPr wrap="none" rtlCol="0">
            <a:spAutoFit/>
          </a:bodyPr>
          <a:lstStyle/>
          <a:p>
            <a:pPr algn="ctr"/>
            <a:r>
              <a:rPr lang="en-US" sz="2000" b="1" dirty="0"/>
              <a:t>Table V:</a:t>
            </a:r>
          </a:p>
          <a:p>
            <a:pPr algn="ctr"/>
            <a:r>
              <a:rPr lang="en-US" sz="2000" b="1" dirty="0"/>
              <a:t>Classification Rate of Decision Tree on Correctly Perceived Data Set</a:t>
            </a:r>
          </a:p>
          <a:p>
            <a:pPr algn="ctr"/>
            <a:endParaRPr lang="en-US" sz="2000" b="1" dirty="0"/>
          </a:p>
        </p:txBody>
      </p:sp>
      <p:graphicFrame>
        <p:nvGraphicFramePr>
          <p:cNvPr id="119" name="Table 118">
            <a:extLst>
              <a:ext uri="{FF2B5EF4-FFF2-40B4-BE49-F238E27FC236}">
                <a16:creationId xmlns:a16="http://schemas.microsoft.com/office/drawing/2014/main" id="{E5B48425-78BC-2E43-BDBA-FA72F89A8DCA}"/>
              </a:ext>
            </a:extLst>
          </p:cNvPr>
          <p:cNvGraphicFramePr>
            <a:graphicFrameLocks noGrp="1"/>
          </p:cNvGraphicFramePr>
          <p:nvPr>
            <p:extLst>
              <p:ext uri="{D42A27DB-BD31-4B8C-83A1-F6EECF244321}">
                <p14:modId xmlns:p14="http://schemas.microsoft.com/office/powerpoint/2010/main" val="581319719"/>
              </p:ext>
            </p:extLst>
          </p:nvPr>
        </p:nvGraphicFramePr>
        <p:xfrm>
          <a:off x="12604291" y="25103959"/>
          <a:ext cx="8454156" cy="2490208"/>
        </p:xfrm>
        <a:graphic>
          <a:graphicData uri="http://schemas.openxmlformats.org/drawingml/2006/table">
            <a:tbl>
              <a:tblPr firstRow="1" bandRow="1">
                <a:tableStyleId>{775DCB02-9BB8-47FD-8907-85C794F793BA}</a:tableStyleId>
              </a:tblPr>
              <a:tblGrid>
                <a:gridCol w="4227078">
                  <a:extLst>
                    <a:ext uri="{9D8B030D-6E8A-4147-A177-3AD203B41FA5}">
                      <a16:colId xmlns:a16="http://schemas.microsoft.com/office/drawing/2014/main" val="2080313543"/>
                    </a:ext>
                  </a:extLst>
                </a:gridCol>
                <a:gridCol w="4227078">
                  <a:extLst>
                    <a:ext uri="{9D8B030D-6E8A-4147-A177-3AD203B41FA5}">
                      <a16:colId xmlns:a16="http://schemas.microsoft.com/office/drawing/2014/main" val="2832238304"/>
                    </a:ext>
                  </a:extLst>
                </a:gridCol>
              </a:tblGrid>
              <a:tr h="7421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Stimulus Order</a:t>
                      </a:r>
                    </a:p>
                    <a:p>
                      <a:endParaRPr lang="en-US" dirty="0"/>
                    </a:p>
                  </a:txBody>
                  <a:tcPr/>
                </a:tc>
                <a:tc>
                  <a:txBody>
                    <a:bodyPr/>
                    <a:lstStyle/>
                    <a:p>
                      <a:r>
                        <a:rPr lang="en-US" sz="2000" dirty="0"/>
                        <a:t>Selected AOI </a:t>
                      </a:r>
                    </a:p>
                  </a:txBody>
                  <a:tcPr/>
                </a:tc>
                <a:extLst>
                  <a:ext uri="{0D108BD9-81ED-4DB2-BD59-A6C34878D82A}">
                    <a16:rowId xmlns:a16="http://schemas.microsoft.com/office/drawing/2014/main" val="777465059"/>
                  </a:ext>
                </a:extLst>
              </a:tr>
              <a:tr h="742184">
                <a:tc>
                  <a:txBody>
                    <a:bodyPr/>
                    <a:lstStyle/>
                    <a:p>
                      <a:r>
                        <a:rPr lang="en-US" sz="2000" dirty="0"/>
                        <a:t>Random (All data)</a:t>
                      </a:r>
                    </a:p>
                  </a:txBody>
                  <a:tcPr/>
                </a:tc>
                <a:tc>
                  <a:txBody>
                    <a:bodyPr/>
                    <a:lstStyle/>
                    <a:p>
                      <a:r>
                        <a:rPr lang="en-US" sz="2000" dirty="0"/>
                        <a:t>AU6,AU7,AU9,AU12,AU23,AU26, </a:t>
                      </a:r>
                      <a:r>
                        <a:rPr lang="en-US" sz="2000" dirty="0" err="1"/>
                        <a:t>Left,Lower,Right,Upper</a:t>
                      </a:r>
                      <a:endParaRPr lang="en-US" sz="2000" dirty="0"/>
                    </a:p>
                  </a:txBody>
                  <a:tcPr/>
                </a:tc>
                <a:extLst>
                  <a:ext uri="{0D108BD9-81ED-4DB2-BD59-A6C34878D82A}">
                    <a16:rowId xmlns:a16="http://schemas.microsoft.com/office/drawing/2014/main" val="3149642844"/>
                  </a:ext>
                </a:extLst>
              </a:tr>
              <a:tr h="742184">
                <a:tc>
                  <a:txBody>
                    <a:bodyPr/>
                    <a:lstStyle/>
                    <a:p>
                      <a:r>
                        <a:rPr lang="en-US" sz="2000" dirty="0"/>
                        <a:t>Sequential (All data)</a:t>
                      </a:r>
                    </a:p>
                  </a:txBody>
                  <a:tcPr/>
                </a:tc>
                <a:tc>
                  <a:txBody>
                    <a:bodyPr/>
                    <a:lstStyle/>
                    <a:p>
                      <a:r>
                        <a:rPr lang="en-US" sz="2000" dirty="0"/>
                        <a:t>AU1,AU2,AU4,AU6,AU7,AU9,AU12AU15,AU16,AU23,AU26,Left,LowerRight,Upper</a:t>
                      </a:r>
                    </a:p>
                  </a:txBody>
                  <a:tcPr/>
                </a:tc>
                <a:extLst>
                  <a:ext uri="{0D108BD9-81ED-4DB2-BD59-A6C34878D82A}">
                    <a16:rowId xmlns:a16="http://schemas.microsoft.com/office/drawing/2014/main" val="1421204615"/>
                  </a:ext>
                </a:extLst>
              </a:tr>
            </a:tbl>
          </a:graphicData>
        </a:graphic>
      </p:graphicFrame>
      <p:sp>
        <p:nvSpPr>
          <p:cNvPr id="120" name="TextBox 119">
            <a:extLst>
              <a:ext uri="{FF2B5EF4-FFF2-40B4-BE49-F238E27FC236}">
                <a16:creationId xmlns:a16="http://schemas.microsoft.com/office/drawing/2014/main" id="{5B194473-E6A2-B744-9723-E9374C273BBC}"/>
              </a:ext>
            </a:extLst>
          </p:cNvPr>
          <p:cNvSpPr txBox="1"/>
          <p:nvPr/>
        </p:nvSpPr>
        <p:spPr>
          <a:xfrm>
            <a:off x="13666455" y="24182522"/>
            <a:ext cx="6606297" cy="1015663"/>
          </a:xfrm>
          <a:prstGeom prst="rect">
            <a:avLst/>
          </a:prstGeom>
          <a:noFill/>
        </p:spPr>
        <p:txBody>
          <a:bodyPr wrap="none" rtlCol="0">
            <a:spAutoFit/>
          </a:bodyPr>
          <a:lstStyle/>
          <a:p>
            <a:pPr algn="ctr"/>
            <a:r>
              <a:rPr lang="en-US" sz="2000" b="1" dirty="0"/>
              <a:t>Table IV:</a:t>
            </a:r>
          </a:p>
          <a:p>
            <a:pPr algn="ctr"/>
            <a:r>
              <a:rPr lang="en-US" sz="2000" b="1" dirty="0"/>
              <a:t>Selected AOI for Machine Learning on Entire Dataset</a:t>
            </a:r>
          </a:p>
          <a:p>
            <a:pPr algn="ctr"/>
            <a:endParaRPr lang="en-US" sz="2000" b="1" dirty="0"/>
          </a:p>
        </p:txBody>
      </p:sp>
      <p:graphicFrame>
        <p:nvGraphicFramePr>
          <p:cNvPr id="121" name="Table 120">
            <a:extLst>
              <a:ext uri="{FF2B5EF4-FFF2-40B4-BE49-F238E27FC236}">
                <a16:creationId xmlns:a16="http://schemas.microsoft.com/office/drawing/2014/main" id="{3BB9161A-38D0-8740-B87F-393774AF630C}"/>
              </a:ext>
            </a:extLst>
          </p:cNvPr>
          <p:cNvGraphicFramePr>
            <a:graphicFrameLocks noGrp="1"/>
          </p:cNvGraphicFramePr>
          <p:nvPr>
            <p:extLst>
              <p:ext uri="{D42A27DB-BD31-4B8C-83A1-F6EECF244321}">
                <p14:modId xmlns:p14="http://schemas.microsoft.com/office/powerpoint/2010/main" val="2859512945"/>
              </p:ext>
            </p:extLst>
          </p:nvPr>
        </p:nvGraphicFramePr>
        <p:xfrm>
          <a:off x="22933971" y="25103959"/>
          <a:ext cx="8454156" cy="2490208"/>
        </p:xfrm>
        <a:graphic>
          <a:graphicData uri="http://schemas.openxmlformats.org/drawingml/2006/table">
            <a:tbl>
              <a:tblPr firstRow="1" bandRow="1">
                <a:tableStyleId>{775DCB02-9BB8-47FD-8907-85C794F793BA}</a:tableStyleId>
              </a:tblPr>
              <a:tblGrid>
                <a:gridCol w="4227078">
                  <a:extLst>
                    <a:ext uri="{9D8B030D-6E8A-4147-A177-3AD203B41FA5}">
                      <a16:colId xmlns:a16="http://schemas.microsoft.com/office/drawing/2014/main" val="2080313543"/>
                    </a:ext>
                  </a:extLst>
                </a:gridCol>
                <a:gridCol w="4227078">
                  <a:extLst>
                    <a:ext uri="{9D8B030D-6E8A-4147-A177-3AD203B41FA5}">
                      <a16:colId xmlns:a16="http://schemas.microsoft.com/office/drawing/2014/main" val="2832238304"/>
                    </a:ext>
                  </a:extLst>
                </a:gridCol>
              </a:tblGrid>
              <a:tr h="7421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Stimulus Order</a:t>
                      </a:r>
                    </a:p>
                    <a:p>
                      <a:endParaRPr lang="en-US" dirty="0"/>
                    </a:p>
                  </a:txBody>
                  <a:tcPr/>
                </a:tc>
                <a:tc>
                  <a:txBody>
                    <a:bodyPr/>
                    <a:lstStyle/>
                    <a:p>
                      <a:r>
                        <a:rPr lang="en-US" sz="2000" dirty="0"/>
                        <a:t>Selected AOI </a:t>
                      </a:r>
                    </a:p>
                  </a:txBody>
                  <a:tcPr/>
                </a:tc>
                <a:extLst>
                  <a:ext uri="{0D108BD9-81ED-4DB2-BD59-A6C34878D82A}">
                    <a16:rowId xmlns:a16="http://schemas.microsoft.com/office/drawing/2014/main" val="777465059"/>
                  </a:ext>
                </a:extLst>
              </a:tr>
              <a:tr h="742184">
                <a:tc>
                  <a:txBody>
                    <a:bodyPr/>
                    <a:lstStyle/>
                    <a:p>
                      <a:r>
                        <a:rPr lang="en-US" sz="2000" dirty="0"/>
                        <a:t>Random (Correctly perceived data)</a:t>
                      </a:r>
                    </a:p>
                  </a:txBody>
                  <a:tcPr/>
                </a:tc>
                <a:tc>
                  <a:txBody>
                    <a:bodyPr/>
                    <a:lstStyle/>
                    <a:p>
                      <a:r>
                        <a:rPr lang="en-US" sz="2000" dirty="0"/>
                        <a:t>AU1,AU2,AU6,AU9,AU12,AU15,</a:t>
                      </a:r>
                    </a:p>
                    <a:p>
                      <a:r>
                        <a:rPr lang="en-US" sz="2000" dirty="0"/>
                        <a:t>AU20,AU23,AU26,Left,Lower,Right,Upper</a:t>
                      </a:r>
                    </a:p>
                  </a:txBody>
                  <a:tcPr/>
                </a:tc>
                <a:extLst>
                  <a:ext uri="{0D108BD9-81ED-4DB2-BD59-A6C34878D82A}">
                    <a16:rowId xmlns:a16="http://schemas.microsoft.com/office/drawing/2014/main" val="3149642844"/>
                  </a:ext>
                </a:extLst>
              </a:tr>
              <a:tr h="742184">
                <a:tc>
                  <a:txBody>
                    <a:bodyPr/>
                    <a:lstStyle/>
                    <a:p>
                      <a:r>
                        <a:rPr lang="en-US" sz="2000" dirty="0"/>
                        <a:t>Sequential (Correctly perceived data)</a:t>
                      </a:r>
                    </a:p>
                  </a:txBody>
                  <a:tcPr/>
                </a:tc>
                <a:tc>
                  <a:txBody>
                    <a:bodyPr/>
                    <a:lstStyle/>
                    <a:p>
                      <a:r>
                        <a:rPr lang="en-US" sz="2000" dirty="0"/>
                        <a:t>AU4,AU7,AU9,AU12,AU16,AU20, AU23,AU26,Left,Right,Upper</a:t>
                      </a:r>
                    </a:p>
                  </a:txBody>
                  <a:tcPr/>
                </a:tc>
                <a:extLst>
                  <a:ext uri="{0D108BD9-81ED-4DB2-BD59-A6C34878D82A}">
                    <a16:rowId xmlns:a16="http://schemas.microsoft.com/office/drawing/2014/main" val="1421204615"/>
                  </a:ext>
                </a:extLst>
              </a:tr>
            </a:tbl>
          </a:graphicData>
        </a:graphic>
      </p:graphicFrame>
      <p:sp>
        <p:nvSpPr>
          <p:cNvPr id="122" name="TextBox 121">
            <a:extLst>
              <a:ext uri="{FF2B5EF4-FFF2-40B4-BE49-F238E27FC236}">
                <a16:creationId xmlns:a16="http://schemas.microsoft.com/office/drawing/2014/main" id="{963184E3-ABA3-E64D-96D9-0F2CCF135457}"/>
              </a:ext>
            </a:extLst>
          </p:cNvPr>
          <p:cNvSpPr txBox="1"/>
          <p:nvPr/>
        </p:nvSpPr>
        <p:spPr>
          <a:xfrm>
            <a:off x="23190630" y="24182522"/>
            <a:ext cx="8217314" cy="1015663"/>
          </a:xfrm>
          <a:prstGeom prst="rect">
            <a:avLst/>
          </a:prstGeom>
          <a:noFill/>
        </p:spPr>
        <p:txBody>
          <a:bodyPr wrap="none" rtlCol="0">
            <a:spAutoFit/>
          </a:bodyPr>
          <a:lstStyle/>
          <a:p>
            <a:pPr algn="ctr"/>
            <a:r>
              <a:rPr lang="en-US" sz="2000" b="1" dirty="0"/>
              <a:t>Table VI:</a:t>
            </a:r>
          </a:p>
          <a:p>
            <a:pPr algn="ctr"/>
            <a:r>
              <a:rPr lang="en-US" sz="2000" b="1" dirty="0"/>
              <a:t>Selected AOI for Machine Learning on Correctly Perceived Dataset</a:t>
            </a:r>
          </a:p>
          <a:p>
            <a:pPr algn="ctr"/>
            <a:endParaRPr lang="en-US" sz="2000" b="1" dirty="0"/>
          </a:p>
        </p:txBody>
      </p:sp>
      <p:pic>
        <p:nvPicPr>
          <p:cNvPr id="33" name="Picture 32">
            <a:extLst>
              <a:ext uri="{FF2B5EF4-FFF2-40B4-BE49-F238E27FC236}">
                <a16:creationId xmlns:a16="http://schemas.microsoft.com/office/drawing/2014/main" id="{D1076E2A-0EB3-FF4F-BB18-49B5054086C7}"/>
              </a:ext>
            </a:extLst>
          </p:cNvPr>
          <p:cNvPicPr>
            <a:picLocks noChangeAspect="1"/>
          </p:cNvPicPr>
          <p:nvPr/>
        </p:nvPicPr>
        <p:blipFill>
          <a:blip r:embed="rId16"/>
          <a:stretch>
            <a:fillRect/>
          </a:stretch>
        </p:blipFill>
        <p:spPr>
          <a:xfrm>
            <a:off x="11603855" y="28054230"/>
            <a:ext cx="5226326" cy="3919745"/>
          </a:xfrm>
          <a:prstGeom prst="rect">
            <a:avLst/>
          </a:prstGeom>
        </p:spPr>
      </p:pic>
      <p:pic>
        <p:nvPicPr>
          <p:cNvPr id="35" name="Picture 34">
            <a:extLst>
              <a:ext uri="{FF2B5EF4-FFF2-40B4-BE49-F238E27FC236}">
                <a16:creationId xmlns:a16="http://schemas.microsoft.com/office/drawing/2014/main" id="{88051978-6E6D-2644-9E74-0FF240321448}"/>
              </a:ext>
            </a:extLst>
          </p:cNvPr>
          <p:cNvPicPr>
            <a:picLocks noChangeAspect="1"/>
          </p:cNvPicPr>
          <p:nvPr/>
        </p:nvPicPr>
        <p:blipFill>
          <a:blip r:embed="rId17"/>
          <a:stretch>
            <a:fillRect/>
          </a:stretch>
        </p:blipFill>
        <p:spPr>
          <a:xfrm>
            <a:off x="22005995" y="28078817"/>
            <a:ext cx="5226328" cy="3919746"/>
          </a:xfrm>
          <a:prstGeom prst="rect">
            <a:avLst/>
          </a:prstGeom>
        </p:spPr>
      </p:pic>
      <p:pic>
        <p:nvPicPr>
          <p:cNvPr id="37" name="Picture 36">
            <a:extLst>
              <a:ext uri="{FF2B5EF4-FFF2-40B4-BE49-F238E27FC236}">
                <a16:creationId xmlns:a16="http://schemas.microsoft.com/office/drawing/2014/main" id="{046355EB-1CD3-3B47-8DAB-445D89B7DDC0}"/>
              </a:ext>
            </a:extLst>
          </p:cNvPr>
          <p:cNvPicPr>
            <a:picLocks noChangeAspect="1"/>
          </p:cNvPicPr>
          <p:nvPr/>
        </p:nvPicPr>
        <p:blipFill>
          <a:blip r:embed="rId18"/>
          <a:stretch>
            <a:fillRect/>
          </a:stretch>
        </p:blipFill>
        <p:spPr>
          <a:xfrm>
            <a:off x="16658879" y="28054230"/>
            <a:ext cx="5226328" cy="3919746"/>
          </a:xfrm>
          <a:prstGeom prst="rect">
            <a:avLst/>
          </a:prstGeom>
        </p:spPr>
      </p:pic>
      <p:pic>
        <p:nvPicPr>
          <p:cNvPr id="39" name="Picture 38">
            <a:extLst>
              <a:ext uri="{FF2B5EF4-FFF2-40B4-BE49-F238E27FC236}">
                <a16:creationId xmlns:a16="http://schemas.microsoft.com/office/drawing/2014/main" id="{F5147FEE-AB0E-C442-ADDB-4115A604EE88}"/>
              </a:ext>
            </a:extLst>
          </p:cNvPr>
          <p:cNvPicPr>
            <a:picLocks noChangeAspect="1"/>
          </p:cNvPicPr>
          <p:nvPr/>
        </p:nvPicPr>
        <p:blipFill>
          <a:blip r:embed="rId19"/>
          <a:stretch>
            <a:fillRect/>
          </a:stretch>
        </p:blipFill>
        <p:spPr>
          <a:xfrm>
            <a:off x="26972148" y="28085886"/>
            <a:ext cx="5226328" cy="3919746"/>
          </a:xfrm>
          <a:prstGeom prst="rect">
            <a:avLst/>
          </a:prstGeom>
        </p:spPr>
      </p:pic>
      <p:sp>
        <p:nvSpPr>
          <p:cNvPr id="40" name="TextBox 39">
            <a:extLst>
              <a:ext uri="{FF2B5EF4-FFF2-40B4-BE49-F238E27FC236}">
                <a16:creationId xmlns:a16="http://schemas.microsoft.com/office/drawing/2014/main" id="{EC52DA68-8121-1C49-814B-F0CE53F90FC3}"/>
              </a:ext>
            </a:extLst>
          </p:cNvPr>
          <p:cNvSpPr txBox="1"/>
          <p:nvPr/>
        </p:nvSpPr>
        <p:spPr>
          <a:xfrm>
            <a:off x="13983889" y="27644939"/>
            <a:ext cx="5692584" cy="400110"/>
          </a:xfrm>
          <a:prstGeom prst="rect">
            <a:avLst/>
          </a:prstGeom>
          <a:noFill/>
        </p:spPr>
        <p:txBody>
          <a:bodyPr wrap="none" rtlCol="0">
            <a:spAutoFit/>
          </a:bodyPr>
          <a:lstStyle/>
          <a:p>
            <a:r>
              <a:rPr lang="en-US" sz="2000" b="1" dirty="0"/>
              <a:t>Fig. 3: Confusion Matrices for Entire Data Set</a:t>
            </a:r>
          </a:p>
        </p:txBody>
      </p:sp>
      <p:sp>
        <p:nvSpPr>
          <p:cNvPr id="132" name="TextBox 131">
            <a:extLst>
              <a:ext uri="{FF2B5EF4-FFF2-40B4-BE49-F238E27FC236}">
                <a16:creationId xmlns:a16="http://schemas.microsoft.com/office/drawing/2014/main" id="{30724019-DA3E-9D48-AD71-EE66682E0D0D}"/>
              </a:ext>
            </a:extLst>
          </p:cNvPr>
          <p:cNvSpPr txBox="1"/>
          <p:nvPr/>
        </p:nvSpPr>
        <p:spPr>
          <a:xfrm>
            <a:off x="23539479" y="27654120"/>
            <a:ext cx="7374135" cy="400110"/>
          </a:xfrm>
          <a:prstGeom prst="rect">
            <a:avLst/>
          </a:prstGeom>
          <a:noFill/>
        </p:spPr>
        <p:txBody>
          <a:bodyPr wrap="none" rtlCol="0">
            <a:spAutoFit/>
          </a:bodyPr>
          <a:lstStyle/>
          <a:p>
            <a:r>
              <a:rPr lang="en-US" sz="2000" b="1" dirty="0"/>
              <a:t>Fig. 4: Confusion Matrices for Correctly Perceived Data Set</a:t>
            </a:r>
          </a:p>
        </p:txBody>
      </p:sp>
      <p:sp>
        <p:nvSpPr>
          <p:cNvPr id="134" name="Google Shape;249;p4">
            <a:extLst>
              <a:ext uri="{FF2B5EF4-FFF2-40B4-BE49-F238E27FC236}">
                <a16:creationId xmlns:a16="http://schemas.microsoft.com/office/drawing/2014/main" id="{F76C90D9-0BD3-C840-9ADC-334E89ABDB82}"/>
              </a:ext>
            </a:extLst>
          </p:cNvPr>
          <p:cNvSpPr txBox="1"/>
          <p:nvPr/>
        </p:nvSpPr>
        <p:spPr>
          <a:xfrm>
            <a:off x="33148925" y="8284303"/>
            <a:ext cx="9543300" cy="15417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dirty="0">
                <a:latin typeface="Helvetica Neue"/>
                <a:ea typeface="Helvetica Neue"/>
                <a:cs typeface="Helvetica Neue"/>
                <a:sym typeface="Helvetica Neue"/>
              </a:rPr>
              <a:t>Random vs. Sequential</a:t>
            </a:r>
            <a:endParaRPr sz="3000" b="1" i="0" u="none" strike="noStrike" cap="none" dirty="0">
              <a:solidFill>
                <a:srgbClr val="000000"/>
              </a:solidFill>
              <a:latin typeface="Helvetica Neue"/>
              <a:ea typeface="Helvetica Neue"/>
              <a:cs typeface="Helvetica Neue"/>
              <a:sym typeface="Helvetica Neue"/>
            </a:endParaRPr>
          </a:p>
          <a:p>
            <a:pPr marL="457200" marR="0" lvl="0" indent="-419100" algn="l" rtl="0">
              <a:lnSpc>
                <a:spcPct val="100000"/>
              </a:lnSpc>
              <a:spcBef>
                <a:spcPts val="0"/>
              </a:spcBef>
              <a:spcAft>
                <a:spcPts val="0"/>
              </a:spcAft>
              <a:buClr>
                <a:srgbClr val="000000"/>
              </a:buClr>
              <a:buSzPts val="3000"/>
              <a:buFont typeface="Helvetica Neue"/>
              <a:buChar char="●"/>
            </a:pPr>
            <a:r>
              <a:rPr lang="en-US" sz="3000" b="0" i="0" u="none" strike="noStrike" cap="none" dirty="0">
                <a:solidFill>
                  <a:srgbClr val="000000"/>
                </a:solidFill>
                <a:latin typeface="Helvetica Neue"/>
                <a:ea typeface="Helvetica Neue"/>
                <a:cs typeface="Helvetica Neue"/>
                <a:sym typeface="Helvetica Neue"/>
              </a:rPr>
              <a:t>With both entire data set and only correctly perceived data set, random stimulus had a higher classification rate than sequential stimulus</a:t>
            </a:r>
          </a:p>
        </p:txBody>
      </p:sp>
      <p:sp>
        <p:nvSpPr>
          <p:cNvPr id="135" name="Google Shape;249;p4">
            <a:extLst>
              <a:ext uri="{FF2B5EF4-FFF2-40B4-BE49-F238E27FC236}">
                <a16:creationId xmlns:a16="http://schemas.microsoft.com/office/drawing/2014/main" id="{E6358478-A469-5E4A-AB2B-0EBFBEB1E59D}"/>
              </a:ext>
            </a:extLst>
          </p:cNvPr>
          <p:cNvSpPr txBox="1"/>
          <p:nvPr/>
        </p:nvSpPr>
        <p:spPr>
          <a:xfrm>
            <a:off x="33148925" y="10198556"/>
            <a:ext cx="9543300" cy="15417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dirty="0">
                <a:latin typeface="Helvetica Neue"/>
                <a:ea typeface="Helvetica Neue"/>
                <a:cs typeface="Helvetica Neue"/>
                <a:sym typeface="Helvetica Neue"/>
              </a:rPr>
              <a:t>Entire data set vs. Perceived data set</a:t>
            </a:r>
            <a:endParaRPr sz="3000" b="1" i="0" u="none" strike="noStrike" cap="none" dirty="0">
              <a:solidFill>
                <a:srgbClr val="000000"/>
              </a:solidFill>
              <a:latin typeface="Helvetica Neue"/>
              <a:ea typeface="Helvetica Neue"/>
              <a:cs typeface="Helvetica Neue"/>
              <a:sym typeface="Helvetica Neue"/>
            </a:endParaRPr>
          </a:p>
          <a:p>
            <a:pPr marL="457200" marR="0" lvl="0" indent="-419100" algn="l" rtl="0">
              <a:lnSpc>
                <a:spcPct val="100000"/>
              </a:lnSpc>
              <a:spcBef>
                <a:spcPts val="0"/>
              </a:spcBef>
              <a:spcAft>
                <a:spcPts val="0"/>
              </a:spcAft>
              <a:buClr>
                <a:srgbClr val="000000"/>
              </a:buClr>
              <a:buSzPts val="3000"/>
              <a:buFont typeface="Helvetica Neue"/>
              <a:buChar char="●"/>
            </a:pPr>
            <a:r>
              <a:rPr lang="en-US" sz="3000" b="0" i="0" u="none" strike="noStrike" cap="none" dirty="0">
                <a:solidFill>
                  <a:srgbClr val="000000"/>
                </a:solidFill>
                <a:latin typeface="Helvetica Neue"/>
                <a:ea typeface="Helvetica Neue"/>
                <a:cs typeface="Helvetica Neue"/>
                <a:sym typeface="Helvetica Neue"/>
              </a:rPr>
              <a:t>With both random and sequential stimulus, perceived data set had higher classification rates than entire dataset</a:t>
            </a:r>
          </a:p>
        </p:txBody>
      </p:sp>
      <p:sp>
        <p:nvSpPr>
          <p:cNvPr id="136" name="Google Shape;94;p3">
            <a:extLst>
              <a:ext uri="{FF2B5EF4-FFF2-40B4-BE49-F238E27FC236}">
                <a16:creationId xmlns:a16="http://schemas.microsoft.com/office/drawing/2014/main" id="{46FB6E2E-ADAC-504C-B1C7-2F64C027F4E6}"/>
              </a:ext>
            </a:extLst>
          </p:cNvPr>
          <p:cNvSpPr txBox="1">
            <a:spLocks/>
          </p:cNvSpPr>
          <p:nvPr/>
        </p:nvSpPr>
        <p:spPr>
          <a:xfrm>
            <a:off x="908947" y="18029475"/>
            <a:ext cx="10050600" cy="738600"/>
          </a:xfrm>
          <a:prstGeom prst="rect">
            <a:avLst/>
          </a:prstGeom>
          <a:solidFill>
            <a:schemeClr val="tx2">
              <a:lumMod val="25000"/>
            </a:schemeClr>
          </a:solidFill>
          <a:ln>
            <a:noFill/>
          </a:ln>
        </p:spPr>
        <p:txBody>
          <a:bodyPr spcFirstLastPara="1" wrap="square" lIns="91400" tIns="91400" rIns="91400" bIns="914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720"/>
              </a:spcBef>
              <a:spcAft>
                <a:spcPts val="0"/>
              </a:spcAft>
              <a:buClr>
                <a:schemeClr val="lt1"/>
              </a:buClr>
              <a:buSzPts val="1400"/>
              <a:buFont typeface="Arial"/>
              <a:buNone/>
              <a:defRPr sz="3600" b="1" i="0" u="none" strike="noStrike" cap="none">
                <a:solidFill>
                  <a:schemeClr val="lt1"/>
                </a:solidFill>
                <a:latin typeface="Calibri"/>
                <a:ea typeface="Calibri"/>
                <a:cs typeface="Calibri"/>
                <a:sym typeface="Calibri"/>
              </a:defRPr>
            </a:lvl1pPr>
            <a:lvl2pPr marL="914400" marR="0" lvl="1" indent="-1079500" algn="l" rtl="0">
              <a:lnSpc>
                <a:spcPct val="100000"/>
              </a:lnSpc>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3pPr>
            <a:lvl4pPr marL="1828800" marR="0" lvl="3"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4pPr>
            <a:lvl5pPr marL="2286000" marR="0" lvl="4"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5pPr>
            <a:lvl6pPr marL="2743200" marR="0" lvl="5"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6pPr>
            <a:lvl7pPr marL="3200400" marR="0" lvl="6"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7pPr>
            <a:lvl8pPr marL="3657600" marR="0" lvl="7"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8pPr>
            <a:lvl9pPr marL="4114800" marR="0" lvl="8" indent="-850900" algn="l" rtl="0">
              <a:lnSpc>
                <a:spcPct val="100000"/>
              </a:lnSpc>
              <a:spcBef>
                <a:spcPts val="1960"/>
              </a:spcBef>
              <a:spcAft>
                <a:spcPts val="0"/>
              </a:spcAft>
              <a:buClr>
                <a:schemeClr val="dk1"/>
              </a:buClr>
              <a:buSzPts val="9800"/>
              <a:buFont typeface="Arial"/>
              <a:buChar char="•"/>
              <a:defRPr sz="9800" b="0" i="0" u="none" strike="noStrike" cap="none">
                <a:solidFill>
                  <a:schemeClr val="dk1"/>
                </a:solidFill>
                <a:latin typeface="Calibri"/>
                <a:ea typeface="Calibri"/>
                <a:cs typeface="Calibri"/>
                <a:sym typeface="Calibri"/>
              </a:defRPr>
            </a:lvl9pPr>
          </a:lstStyle>
          <a:p>
            <a:pPr marL="1645296" indent="-1645296">
              <a:spcBef>
                <a:spcPts val="0"/>
              </a:spcBef>
            </a:pPr>
            <a:r>
              <a:rPr lang="en-US">
                <a:latin typeface="Helvetica Neue"/>
                <a:ea typeface="Helvetica Neue"/>
                <a:cs typeface="Helvetica Neue"/>
                <a:sym typeface="Helvetica Neue"/>
              </a:rPr>
              <a:t>PROBLEM &amp; OBJECTIVE</a:t>
            </a:r>
            <a:endParaRPr lang="en-US" dirty="0">
              <a:latin typeface="Helvetica Neue"/>
              <a:ea typeface="Helvetica Neue"/>
              <a:cs typeface="Helvetica Neue"/>
              <a:sym typeface="Helvetica Neue"/>
            </a:endParaRPr>
          </a:p>
        </p:txBody>
      </p:sp>
      <p:sp>
        <p:nvSpPr>
          <p:cNvPr id="137" name="Google Shape;127;p3">
            <a:extLst>
              <a:ext uri="{FF2B5EF4-FFF2-40B4-BE49-F238E27FC236}">
                <a16:creationId xmlns:a16="http://schemas.microsoft.com/office/drawing/2014/main" id="{1395A01F-2621-DF47-BD4A-2E82A7907B0F}"/>
              </a:ext>
            </a:extLst>
          </p:cNvPr>
          <p:cNvSpPr txBox="1">
            <a:spLocks noGrp="1"/>
          </p:cNvSpPr>
          <p:nvPr>
            <p:ph type="body" idx="1"/>
          </p:nvPr>
        </p:nvSpPr>
        <p:spPr>
          <a:xfrm>
            <a:off x="964490" y="18695723"/>
            <a:ext cx="10038600" cy="17303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000" b="1" i="0" strike="noStrike" cap="none" dirty="0">
                <a:solidFill>
                  <a:schemeClr val="dk1"/>
                </a:solidFill>
                <a:latin typeface="Helvetica Neue"/>
                <a:ea typeface="Helvetica Neue"/>
                <a:cs typeface="Helvetica Neue"/>
                <a:sym typeface="Helvetica Neue"/>
              </a:rPr>
              <a:t>Research problem:</a:t>
            </a:r>
            <a:endParaRPr sz="3000" b="1" i="0" strike="noStrike" cap="none" dirty="0">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SzPts val="1400"/>
              <a:buFont typeface="Helvetica Neue"/>
              <a:buChar char="●"/>
            </a:pPr>
            <a:r>
              <a:rPr lang="en-US" dirty="0">
                <a:latin typeface="Helvetica Neue"/>
                <a:ea typeface="Helvetica Neue"/>
                <a:cs typeface="Helvetica Neue"/>
                <a:sym typeface="Helvetica Neue"/>
              </a:rPr>
              <a:t>Do humans focus on specific facial movements and inflections when perceiving emotions?</a:t>
            </a:r>
          </a:p>
          <a:p>
            <a:pPr marL="457200" marR="0" lvl="0" indent="-317500" algn="l" rtl="0">
              <a:lnSpc>
                <a:spcPct val="100000"/>
              </a:lnSpc>
              <a:spcBef>
                <a:spcPts val="0"/>
              </a:spcBef>
              <a:spcAft>
                <a:spcPts val="0"/>
              </a:spcAft>
              <a:buSzPts val="1400"/>
              <a:buFont typeface="Helvetica Neue"/>
              <a:buChar char="●"/>
            </a:pPr>
            <a:r>
              <a:rPr lang="en-US" dirty="0">
                <a:latin typeface="Helvetica Neue"/>
                <a:ea typeface="Helvetica Neue"/>
                <a:cs typeface="Helvetica Neue"/>
                <a:sym typeface="Helvetica Neue"/>
              </a:rPr>
              <a:t>Can this data be used to create an accurate model to predict emotions being perceived?</a:t>
            </a:r>
            <a:endParaRPr dirty="0">
              <a:latin typeface="Helvetica Neue"/>
              <a:ea typeface="Helvetica Neue"/>
              <a:cs typeface="Helvetica Neue"/>
              <a:sym typeface="Helvetica Neue"/>
            </a:endParaRPr>
          </a:p>
        </p:txBody>
      </p:sp>
      <p:sp>
        <p:nvSpPr>
          <p:cNvPr id="138" name="Google Shape;128;p3">
            <a:extLst>
              <a:ext uri="{FF2B5EF4-FFF2-40B4-BE49-F238E27FC236}">
                <a16:creationId xmlns:a16="http://schemas.microsoft.com/office/drawing/2014/main" id="{2BDDE045-99CA-534E-A512-E47CF70379E7}"/>
              </a:ext>
            </a:extLst>
          </p:cNvPr>
          <p:cNvSpPr txBox="1"/>
          <p:nvPr/>
        </p:nvSpPr>
        <p:spPr>
          <a:xfrm>
            <a:off x="952290" y="20721176"/>
            <a:ext cx="10087200" cy="169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dirty="0">
                <a:solidFill>
                  <a:schemeClr val="dk1"/>
                </a:solidFill>
                <a:latin typeface="Helvetica Neue"/>
                <a:ea typeface="Helvetica Neue"/>
                <a:cs typeface="Helvetica Neue"/>
                <a:sym typeface="Helvetica Neue"/>
              </a:rPr>
              <a:t>Objective:</a:t>
            </a:r>
          </a:p>
          <a:p>
            <a:pPr marL="0" marR="0" lvl="0" indent="0" algn="l" rtl="0">
              <a:lnSpc>
                <a:spcPct val="100000"/>
              </a:lnSpc>
              <a:spcBef>
                <a:spcPts val="0"/>
              </a:spcBef>
              <a:spcAft>
                <a:spcPts val="0"/>
              </a:spcAft>
              <a:buClr>
                <a:srgbClr val="000000"/>
              </a:buClr>
              <a:buSzPts val="3000"/>
              <a:buFont typeface="Arial"/>
              <a:buNone/>
            </a:pPr>
            <a:r>
              <a:rPr lang="en-US" sz="3000" i="0" u="none" strike="noStrike" cap="none" dirty="0">
                <a:solidFill>
                  <a:schemeClr val="dk1"/>
                </a:solidFill>
                <a:latin typeface="Helvetica Neue"/>
                <a:ea typeface="Helvetica Neue"/>
                <a:cs typeface="Helvetica Neue"/>
                <a:sym typeface="Helvetica Neue"/>
              </a:rPr>
              <a:t>To determine if humans perceive emotions by focusing on specific AU, and build a model that predicts the stimulus emotion based off these fixations</a:t>
            </a:r>
            <a:endParaRPr sz="3000" i="0" u="none" strike="noStrike" cap="none" dirty="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1384</TotalTime>
  <Words>1333</Words>
  <Application>Microsoft Macintosh PowerPoint</Application>
  <PresentationFormat>Custom</PresentationFormat>
  <Paragraphs>132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Helvetica Neue</vt:lpstr>
      <vt:lpstr>Helvetica</vt:lpstr>
      <vt:lpstr>Trebuchet MS</vt:lpstr>
      <vt:lpstr>Classic - Wide Center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Forest Elliott</cp:lastModifiedBy>
  <cp:revision>24</cp:revision>
  <dcterms:modified xsi:type="dcterms:W3CDTF">2019-07-31T19:12:48Z</dcterms:modified>
</cp:coreProperties>
</file>